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0" r:id="rId4"/>
    <p:sldId id="264" r:id="rId5"/>
    <p:sldId id="263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87" r:id="rId28"/>
    <p:sldId id="282" r:id="rId29"/>
    <p:sldId id="286" r:id="rId30"/>
    <p:sldId id="285" r:id="rId31"/>
    <p:sldId id="288" r:id="rId32"/>
    <p:sldId id="289" r:id="rId33"/>
    <p:sldId id="259" r:id="rId34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-1824" y="-498"/>
      </p:cViewPr>
      <p:guideLst>
        <p:guide orient="horz" pos="2160"/>
        <p:guide orient="horz" pos="4136"/>
        <p:guide orient="horz" pos="988"/>
        <p:guide pos="3115"/>
        <p:guide pos="6149"/>
        <p:guide pos="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73E854-61C5-49F6-ABE8-134A19C29DC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7435F85E-2BD7-4DDB-ACC6-B47966244250}">
      <dgm:prSet phldrT="[Text]" custT="1"/>
      <dgm:spPr/>
      <dgm:t>
        <a:bodyPr/>
        <a:lstStyle/>
        <a:p>
          <a:r>
            <a:rPr lang="pt-PT" sz="1600" b="1" dirty="0" smtClean="0">
              <a:latin typeface="Trebuchet MS" panose="020B0603020202020204" pitchFamily="34" charset="0"/>
            </a:rPr>
            <a:t>José de Mello, SGPS</a:t>
          </a:r>
          <a:endParaRPr lang="pt-PT" sz="1600" b="1" dirty="0">
            <a:latin typeface="Trebuchet MS" panose="020B0603020202020204" pitchFamily="34" charset="0"/>
          </a:endParaRPr>
        </a:p>
      </dgm:t>
    </dgm:pt>
    <dgm:pt modelId="{5A643990-D6C5-4A96-A2EB-7DA7609865E1}" type="parTrans" cxnId="{871047DB-295A-4786-8E91-870A3759A93D}">
      <dgm:prSet/>
      <dgm:spPr/>
      <dgm:t>
        <a:bodyPr/>
        <a:lstStyle/>
        <a:p>
          <a:endParaRPr lang="pt-PT" sz="105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29F0126-DEF0-435F-B10C-676FCFD331A0}" type="sibTrans" cxnId="{871047DB-295A-4786-8E91-870A3759A93D}">
      <dgm:prSet/>
      <dgm:spPr/>
      <dgm:t>
        <a:bodyPr/>
        <a:lstStyle/>
        <a:p>
          <a:endParaRPr lang="pt-PT" sz="105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71DFD240-9828-4AFE-9450-4BFF6D12A01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pt-PT" sz="1050" b="1" dirty="0" smtClean="0">
              <a:latin typeface="Trebuchet MS" panose="020B0603020202020204" pitchFamily="34" charset="0"/>
            </a:rPr>
            <a:t>BRISA</a:t>
          </a:r>
        </a:p>
        <a:p>
          <a:pPr>
            <a:lnSpc>
              <a:spcPct val="100000"/>
            </a:lnSpc>
          </a:pPr>
          <a:r>
            <a:rPr lang="pt-PT" sz="1000" dirty="0" smtClean="0">
              <a:latin typeface="Trebuchet MS" panose="020B0603020202020204" pitchFamily="34" charset="0"/>
            </a:rPr>
            <a:t>Mobility, infrastructures and </a:t>
          </a:r>
          <a:r>
            <a:rPr lang="pt-PT" sz="1000" b="0" i="0" dirty="0" smtClean="0"/>
            <a:t>highways</a:t>
          </a:r>
          <a:r>
            <a:rPr lang="pt-PT" sz="1000" dirty="0" smtClean="0">
              <a:latin typeface="Trebuchet MS" panose="020B0603020202020204" pitchFamily="34" charset="0"/>
            </a:rPr>
            <a:t> </a:t>
          </a:r>
          <a:endParaRPr lang="pt-PT" sz="1000" dirty="0">
            <a:latin typeface="Trebuchet MS" panose="020B0603020202020204" pitchFamily="34" charset="0"/>
          </a:endParaRPr>
        </a:p>
      </dgm:t>
    </dgm:pt>
    <dgm:pt modelId="{D9843C5E-A02F-4740-9405-68828C1CF59F}" type="parTrans" cxnId="{AA63BE4F-6C93-41A8-A10D-33F9996E1AC2}">
      <dgm:prSet custT="1"/>
      <dgm:spPr/>
      <dgm:t>
        <a:bodyPr/>
        <a:lstStyle/>
        <a:p>
          <a:endParaRPr lang="pt-PT" sz="105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EA895F98-8C0A-4E84-BFD1-A882A7659ABE}" type="sibTrans" cxnId="{AA63BE4F-6C93-41A8-A10D-33F9996E1AC2}">
      <dgm:prSet/>
      <dgm:spPr/>
      <dgm:t>
        <a:bodyPr/>
        <a:lstStyle/>
        <a:p>
          <a:endParaRPr lang="pt-PT" sz="105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65617D50-20ED-4C9F-9A2D-DADAC9CF062E}">
      <dgm:prSet phldrT="[Text]" custT="1"/>
      <dgm:spPr>
        <a:solidFill>
          <a:schemeClr val="tx2">
            <a:lumMod val="60000"/>
            <a:lumOff val="40000"/>
            <a:alpha val="84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pt-PT" sz="1050" b="1" dirty="0" smtClean="0">
              <a:latin typeface="Trebuchet MS" panose="020B0603020202020204" pitchFamily="34" charset="0"/>
            </a:rPr>
            <a:t>CUF</a:t>
          </a:r>
        </a:p>
        <a:p>
          <a:pPr>
            <a:lnSpc>
              <a:spcPct val="100000"/>
            </a:lnSpc>
          </a:pPr>
          <a:r>
            <a:rPr lang="pt-PT" sz="1000" dirty="0" err="1" smtClean="0">
              <a:latin typeface="Trebuchet MS" panose="020B0603020202020204" pitchFamily="34" charset="0"/>
            </a:rPr>
            <a:t>Chemical</a:t>
          </a:r>
          <a:r>
            <a:rPr lang="pt-PT" sz="1000" dirty="0" smtClean="0">
              <a:latin typeface="Trebuchet MS" panose="020B0603020202020204" pitchFamily="34" charset="0"/>
            </a:rPr>
            <a:t> </a:t>
          </a:r>
          <a:r>
            <a:rPr lang="pt-PT" sz="1000" dirty="0" err="1" smtClean="0">
              <a:latin typeface="Trebuchet MS" panose="020B0603020202020204" pitchFamily="34" charset="0"/>
            </a:rPr>
            <a:t>industry</a:t>
          </a:r>
          <a:r>
            <a:rPr lang="pt-PT" sz="1000" dirty="0" smtClean="0">
              <a:latin typeface="Trebuchet MS" panose="020B0603020202020204" pitchFamily="34" charset="0"/>
            </a:rPr>
            <a:t> </a:t>
          </a:r>
          <a:r>
            <a:rPr lang="pt-PT" sz="1000" dirty="0" err="1" smtClean="0">
              <a:latin typeface="Trebuchet MS" panose="020B0603020202020204" pitchFamily="34" charset="0"/>
            </a:rPr>
            <a:t>and</a:t>
          </a:r>
          <a:r>
            <a:rPr lang="pt-PT" sz="1000" dirty="0" smtClean="0">
              <a:latin typeface="Trebuchet MS" panose="020B0603020202020204" pitchFamily="34" charset="0"/>
            </a:rPr>
            <a:t> </a:t>
          </a:r>
          <a:r>
            <a:rPr lang="pt-PT" sz="1000" dirty="0" err="1" smtClean="0">
              <a:latin typeface="Trebuchet MS" panose="020B0603020202020204" pitchFamily="34" charset="0"/>
            </a:rPr>
            <a:t>nanostructed</a:t>
          </a:r>
          <a:r>
            <a:rPr lang="pt-PT" sz="1000" dirty="0" smtClean="0">
              <a:latin typeface="Trebuchet MS" panose="020B0603020202020204" pitchFamily="34" charset="0"/>
            </a:rPr>
            <a:t> </a:t>
          </a:r>
          <a:r>
            <a:rPr lang="pt-PT" sz="1000" dirty="0" err="1" smtClean="0">
              <a:latin typeface="Trebuchet MS" panose="020B0603020202020204" pitchFamily="34" charset="0"/>
            </a:rPr>
            <a:t>materials</a:t>
          </a:r>
          <a:endParaRPr lang="pt-PT" sz="1000" dirty="0">
            <a:latin typeface="Trebuchet MS" panose="020B0603020202020204" pitchFamily="34" charset="0"/>
          </a:endParaRPr>
        </a:p>
      </dgm:t>
    </dgm:pt>
    <dgm:pt modelId="{13BFB7D0-C681-455E-BCC2-BDDD8BD91B81}" type="parTrans" cxnId="{0072515A-C5E0-4D4B-B22E-B0AA0DD12C7C}">
      <dgm:prSet custT="1"/>
      <dgm:spPr/>
      <dgm:t>
        <a:bodyPr/>
        <a:lstStyle/>
        <a:p>
          <a:endParaRPr lang="pt-PT" sz="105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9CD3757B-895D-467B-B2AD-EED65622DE58}" type="sibTrans" cxnId="{0072515A-C5E0-4D4B-B22E-B0AA0DD12C7C}">
      <dgm:prSet/>
      <dgm:spPr/>
      <dgm:t>
        <a:bodyPr/>
        <a:lstStyle/>
        <a:p>
          <a:endParaRPr lang="pt-PT" sz="105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193E9564-0791-4548-991A-D939B5E0D04C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pt-PT" sz="1050" b="1" dirty="0" smtClean="0">
              <a:latin typeface="Trebuchet MS" panose="020B0603020202020204" pitchFamily="34" charset="0"/>
            </a:rPr>
            <a:t>JOSÉ DE MELLO SAÚDE</a:t>
          </a:r>
        </a:p>
        <a:p>
          <a:pPr>
            <a:lnSpc>
              <a:spcPct val="100000"/>
            </a:lnSpc>
          </a:pPr>
          <a:r>
            <a:rPr lang="pt-PT" sz="1050" b="0" i="0" dirty="0" smtClean="0"/>
            <a:t>Private health facilities</a:t>
          </a:r>
          <a:r>
            <a:rPr lang="pt-PT" sz="1000" dirty="0" smtClean="0">
              <a:latin typeface="Trebuchet MS" panose="020B0603020202020204" pitchFamily="34" charset="0"/>
            </a:rPr>
            <a:t> and public-private partnerships</a:t>
          </a:r>
          <a:endParaRPr lang="pt-PT" sz="1000" dirty="0">
            <a:latin typeface="Trebuchet MS" panose="020B0603020202020204" pitchFamily="34" charset="0"/>
          </a:endParaRPr>
        </a:p>
      </dgm:t>
    </dgm:pt>
    <dgm:pt modelId="{1A22A75D-F2DB-451F-A504-02F67E7EE022}" type="parTrans" cxnId="{060B3D9A-2718-4ED7-AC3F-28CEA7D61797}">
      <dgm:prSet custT="1"/>
      <dgm:spPr/>
      <dgm:t>
        <a:bodyPr/>
        <a:lstStyle/>
        <a:p>
          <a:endParaRPr lang="pt-PT" sz="105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145FC22-7EF3-41BC-9302-151688FACAD7}" type="sibTrans" cxnId="{060B3D9A-2718-4ED7-AC3F-28CEA7D61797}">
      <dgm:prSet/>
      <dgm:spPr/>
      <dgm:t>
        <a:bodyPr/>
        <a:lstStyle/>
        <a:p>
          <a:endParaRPr lang="pt-PT" sz="105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07249E70-A20D-41E8-B6C9-932E651E1C3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PT" sz="1050" b="1" dirty="0" smtClean="0">
              <a:latin typeface="Trebuchet MS" panose="020B0603020202020204" pitchFamily="34" charset="0"/>
            </a:rPr>
            <a:t>MONTE DE RAVASQUEIRA</a:t>
          </a:r>
        </a:p>
        <a:p>
          <a:pPr>
            <a:lnSpc>
              <a:spcPct val="100000"/>
            </a:lnSpc>
          </a:pPr>
          <a:r>
            <a:rPr lang="pt-PT" sz="1000" dirty="0" smtClean="0">
              <a:latin typeface="Trebuchet MS" panose="020B0603020202020204" pitchFamily="34" charset="0"/>
            </a:rPr>
            <a:t>Wine </a:t>
          </a:r>
          <a:r>
            <a:rPr lang="pt-PT" sz="1000" dirty="0" err="1" smtClean="0">
              <a:latin typeface="Trebuchet MS" panose="020B0603020202020204" pitchFamily="34" charset="0"/>
            </a:rPr>
            <a:t>production</a:t>
          </a:r>
          <a:r>
            <a:rPr lang="pt-PT" sz="1000" dirty="0" smtClean="0">
              <a:latin typeface="Trebuchet MS" panose="020B0603020202020204" pitchFamily="34" charset="0"/>
            </a:rPr>
            <a:t>  </a:t>
          </a:r>
          <a:r>
            <a:rPr lang="pt-PT" sz="1000" dirty="0" err="1" smtClean="0">
              <a:latin typeface="Trebuchet MS" panose="020B0603020202020204" pitchFamily="34" charset="0"/>
            </a:rPr>
            <a:t>and</a:t>
          </a:r>
          <a:r>
            <a:rPr lang="pt-PT" sz="1000" dirty="0" smtClean="0">
              <a:latin typeface="Trebuchet MS" panose="020B0603020202020204" pitchFamily="34" charset="0"/>
            </a:rPr>
            <a:t> commercialization</a:t>
          </a:r>
          <a:endParaRPr lang="pt-PT" sz="1000" dirty="0">
            <a:latin typeface="Trebuchet MS" panose="020B0603020202020204" pitchFamily="34" charset="0"/>
          </a:endParaRPr>
        </a:p>
      </dgm:t>
    </dgm:pt>
    <dgm:pt modelId="{9A39D8FE-42D0-495D-8C9C-E38FD209D7DA}" type="parTrans" cxnId="{596CD63E-F527-463D-8847-229AFD828FCA}">
      <dgm:prSet custT="1"/>
      <dgm:spPr/>
      <dgm:t>
        <a:bodyPr/>
        <a:lstStyle/>
        <a:p>
          <a:endParaRPr lang="pt-PT" sz="105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FAA8832A-795E-4819-9D57-0B4952663F01}" type="sibTrans" cxnId="{596CD63E-F527-463D-8847-229AFD828FCA}">
      <dgm:prSet/>
      <dgm:spPr/>
      <dgm:t>
        <a:bodyPr/>
        <a:lstStyle/>
        <a:p>
          <a:endParaRPr lang="pt-PT" sz="105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FAAF880-152C-45E7-979D-5BF2F7204B1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PT" sz="1050" b="1" dirty="0" smtClean="0">
              <a:latin typeface="Trebuchet MS" panose="020B0603020202020204" pitchFamily="34" charset="0"/>
            </a:rPr>
            <a:t>JOSÉ DE MELLO RESIDENCIAIS E SERVIÇOS</a:t>
          </a:r>
        </a:p>
        <a:p>
          <a:pPr>
            <a:lnSpc>
              <a:spcPct val="100000"/>
            </a:lnSpc>
          </a:pPr>
          <a:r>
            <a:rPr lang="en-US" sz="1050" dirty="0" smtClean="0"/>
            <a:t>Residential solutions for seniors </a:t>
          </a:r>
          <a:r>
            <a:rPr lang="en-US" sz="1050" smtClean="0"/>
            <a:t>and  rehabilitation programs </a:t>
          </a:r>
          <a:endParaRPr lang="pt-PT" sz="1000" dirty="0">
            <a:latin typeface="Trebuchet MS" panose="020B0603020202020204" pitchFamily="34" charset="0"/>
          </a:endParaRPr>
        </a:p>
      </dgm:t>
    </dgm:pt>
    <dgm:pt modelId="{36E70C0D-6F60-4F6C-A10E-78ADDC62BDF4}" type="parTrans" cxnId="{2068EC8F-3B4F-462C-8AB5-1E2E8241ABCB}">
      <dgm:prSet custT="1"/>
      <dgm:spPr/>
      <dgm:t>
        <a:bodyPr/>
        <a:lstStyle/>
        <a:p>
          <a:endParaRPr lang="pt-PT" sz="1050">
            <a:latin typeface="Trebuchet MS" panose="020B0603020202020204" pitchFamily="34" charset="0"/>
          </a:endParaRPr>
        </a:p>
      </dgm:t>
    </dgm:pt>
    <dgm:pt modelId="{C06D754A-F63C-4A57-B98D-B8BBC4378A5C}" type="sibTrans" cxnId="{2068EC8F-3B4F-462C-8AB5-1E2E8241ABCB}">
      <dgm:prSet/>
      <dgm:spPr/>
      <dgm:t>
        <a:bodyPr/>
        <a:lstStyle/>
        <a:p>
          <a:endParaRPr lang="pt-PT" sz="1050">
            <a:latin typeface="Trebuchet MS" panose="020B0603020202020204" pitchFamily="34" charset="0"/>
          </a:endParaRPr>
        </a:p>
      </dgm:t>
    </dgm:pt>
    <dgm:pt modelId="{F0D6027A-4CAB-40C0-A3DD-9A20E08DA1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PT" sz="1050" b="1" dirty="0" smtClean="0">
              <a:latin typeface="Trebuchet MS" panose="020B0603020202020204" pitchFamily="34" charset="0"/>
            </a:rPr>
            <a:t>MGI CAPITAL sgps,sa</a:t>
          </a:r>
        </a:p>
        <a:p>
          <a:pPr>
            <a:lnSpc>
              <a:spcPct val="100000"/>
            </a:lnSpc>
          </a:pPr>
          <a:r>
            <a:rPr lang="pt-PT" sz="1000" b="0" dirty="0" smtClean="0">
              <a:latin typeface="Trebuchet MS" panose="020B0603020202020204" pitchFamily="34" charset="0"/>
            </a:rPr>
            <a:t>Industrial maintenance and photovoltaic parks</a:t>
          </a:r>
          <a:endParaRPr lang="pt-PT" sz="1000" b="0" dirty="0">
            <a:latin typeface="Trebuchet MS" panose="020B0603020202020204" pitchFamily="34" charset="0"/>
          </a:endParaRPr>
        </a:p>
      </dgm:t>
    </dgm:pt>
    <dgm:pt modelId="{4A13DACB-945A-4640-A72B-75A5CCC212BC}" type="parTrans" cxnId="{1C8292CB-9FFF-4E3E-BABB-61AC1EC1A0A6}">
      <dgm:prSet custT="1"/>
      <dgm:spPr/>
      <dgm:t>
        <a:bodyPr/>
        <a:lstStyle/>
        <a:p>
          <a:endParaRPr lang="pt-PT" sz="1050">
            <a:latin typeface="Trebuchet MS" panose="020B0603020202020204" pitchFamily="34" charset="0"/>
          </a:endParaRPr>
        </a:p>
      </dgm:t>
    </dgm:pt>
    <dgm:pt modelId="{824147AB-D6AA-4A35-A115-8C21A4C23D9E}" type="sibTrans" cxnId="{1C8292CB-9FFF-4E3E-BABB-61AC1EC1A0A6}">
      <dgm:prSet/>
      <dgm:spPr/>
      <dgm:t>
        <a:bodyPr/>
        <a:lstStyle/>
        <a:p>
          <a:endParaRPr lang="pt-PT" sz="1050">
            <a:latin typeface="Trebuchet MS" panose="020B0603020202020204" pitchFamily="34" charset="0"/>
          </a:endParaRPr>
        </a:p>
      </dgm:t>
    </dgm:pt>
    <dgm:pt modelId="{6C85A82C-2ADF-4043-983D-119A5AAFD8F1}" type="pres">
      <dgm:prSet presAssocID="{9473E854-61C5-49F6-ABE8-134A19C29DC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4F991974-DF2F-4C88-AD97-8D82FCEFD00A}" type="pres">
      <dgm:prSet presAssocID="{7435F85E-2BD7-4DDB-ACC6-B47966244250}" presName="root1" presStyleCnt="0"/>
      <dgm:spPr/>
      <dgm:t>
        <a:bodyPr/>
        <a:lstStyle/>
        <a:p>
          <a:endParaRPr lang="pt-PT"/>
        </a:p>
      </dgm:t>
    </dgm:pt>
    <dgm:pt modelId="{D05C5739-AF9E-481F-9ACF-F0CFABCE8D5D}" type="pres">
      <dgm:prSet presAssocID="{7435F85E-2BD7-4DDB-ACC6-B47966244250}" presName="LevelOneTextNode" presStyleLbl="node0" presStyleIdx="0" presStyleCnt="1" custScaleY="74403" custLinFactNeighborX="22888" custLinFactNeighborY="1510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FC3737B2-C680-4EEE-9549-0365B5EC7064}" type="pres">
      <dgm:prSet presAssocID="{7435F85E-2BD7-4DDB-ACC6-B47966244250}" presName="level2hierChild" presStyleCnt="0"/>
      <dgm:spPr/>
      <dgm:t>
        <a:bodyPr/>
        <a:lstStyle/>
        <a:p>
          <a:endParaRPr lang="pt-PT"/>
        </a:p>
      </dgm:t>
    </dgm:pt>
    <dgm:pt modelId="{06F18D74-4A58-4769-A342-89423006361C}" type="pres">
      <dgm:prSet presAssocID="{D9843C5E-A02F-4740-9405-68828C1CF59F}" presName="conn2-1" presStyleLbl="parChTrans1D2" presStyleIdx="0" presStyleCnt="6"/>
      <dgm:spPr/>
      <dgm:t>
        <a:bodyPr/>
        <a:lstStyle/>
        <a:p>
          <a:endParaRPr lang="pt-PT"/>
        </a:p>
      </dgm:t>
    </dgm:pt>
    <dgm:pt modelId="{A7B6A28D-8A18-4119-99E6-40C0055EE89F}" type="pres">
      <dgm:prSet presAssocID="{D9843C5E-A02F-4740-9405-68828C1CF59F}" presName="connTx" presStyleLbl="parChTrans1D2" presStyleIdx="0" presStyleCnt="6"/>
      <dgm:spPr/>
      <dgm:t>
        <a:bodyPr/>
        <a:lstStyle/>
        <a:p>
          <a:endParaRPr lang="pt-PT"/>
        </a:p>
      </dgm:t>
    </dgm:pt>
    <dgm:pt modelId="{8E3BDD97-57FE-4BE5-8AA0-32C41AB1FD31}" type="pres">
      <dgm:prSet presAssocID="{71DFD240-9828-4AFE-9450-4BFF6D12A016}" presName="root2" presStyleCnt="0"/>
      <dgm:spPr/>
      <dgm:t>
        <a:bodyPr/>
        <a:lstStyle/>
        <a:p>
          <a:endParaRPr lang="pt-PT"/>
        </a:p>
      </dgm:t>
    </dgm:pt>
    <dgm:pt modelId="{14E90A66-B7E5-446F-A79E-B9DBFAD21C0D}" type="pres">
      <dgm:prSet presAssocID="{71DFD240-9828-4AFE-9450-4BFF6D12A016}" presName="LevelTwoTextNode" presStyleLbl="node2" presStyleIdx="0" presStyleCnt="6" custScaleX="128794" custScaleY="44642" custLinFactNeighborX="-2846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A0BBEBC8-931F-402D-9756-F15771D1A3C1}" type="pres">
      <dgm:prSet presAssocID="{71DFD240-9828-4AFE-9450-4BFF6D12A016}" presName="level3hierChild" presStyleCnt="0"/>
      <dgm:spPr/>
      <dgm:t>
        <a:bodyPr/>
        <a:lstStyle/>
        <a:p>
          <a:endParaRPr lang="pt-PT"/>
        </a:p>
      </dgm:t>
    </dgm:pt>
    <dgm:pt modelId="{768EE847-D911-4134-856C-93B560543B84}" type="pres">
      <dgm:prSet presAssocID="{13BFB7D0-C681-455E-BCC2-BDDD8BD91B81}" presName="conn2-1" presStyleLbl="parChTrans1D2" presStyleIdx="1" presStyleCnt="6"/>
      <dgm:spPr/>
      <dgm:t>
        <a:bodyPr/>
        <a:lstStyle/>
        <a:p>
          <a:endParaRPr lang="pt-PT"/>
        </a:p>
      </dgm:t>
    </dgm:pt>
    <dgm:pt modelId="{652BCFA7-E2CC-42C0-AB3F-9B0EB39503D2}" type="pres">
      <dgm:prSet presAssocID="{13BFB7D0-C681-455E-BCC2-BDDD8BD91B81}" presName="connTx" presStyleLbl="parChTrans1D2" presStyleIdx="1" presStyleCnt="6"/>
      <dgm:spPr/>
      <dgm:t>
        <a:bodyPr/>
        <a:lstStyle/>
        <a:p>
          <a:endParaRPr lang="pt-PT"/>
        </a:p>
      </dgm:t>
    </dgm:pt>
    <dgm:pt modelId="{17C90422-8789-4D85-90F5-418539C9FC56}" type="pres">
      <dgm:prSet presAssocID="{65617D50-20ED-4C9F-9A2D-DADAC9CF062E}" presName="root2" presStyleCnt="0"/>
      <dgm:spPr/>
      <dgm:t>
        <a:bodyPr/>
        <a:lstStyle/>
        <a:p>
          <a:endParaRPr lang="pt-PT"/>
        </a:p>
      </dgm:t>
    </dgm:pt>
    <dgm:pt modelId="{D7CEA678-244B-42FD-A731-BC6BFBAC569F}" type="pres">
      <dgm:prSet presAssocID="{65617D50-20ED-4C9F-9A2D-DADAC9CF062E}" presName="LevelTwoTextNode" presStyleLbl="node2" presStyleIdx="1" presStyleCnt="6" custScaleX="128182" custScaleY="44642" custLinFactNeighborX="-2846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5E21F0B9-37BD-48B9-AF24-76CD5988E4D8}" type="pres">
      <dgm:prSet presAssocID="{65617D50-20ED-4C9F-9A2D-DADAC9CF062E}" presName="level3hierChild" presStyleCnt="0"/>
      <dgm:spPr/>
      <dgm:t>
        <a:bodyPr/>
        <a:lstStyle/>
        <a:p>
          <a:endParaRPr lang="pt-PT"/>
        </a:p>
      </dgm:t>
    </dgm:pt>
    <dgm:pt modelId="{E8DBD4A4-D563-4F28-B729-8997F9864C65}" type="pres">
      <dgm:prSet presAssocID="{1A22A75D-F2DB-451F-A504-02F67E7EE022}" presName="conn2-1" presStyleLbl="parChTrans1D2" presStyleIdx="2" presStyleCnt="6"/>
      <dgm:spPr/>
      <dgm:t>
        <a:bodyPr/>
        <a:lstStyle/>
        <a:p>
          <a:endParaRPr lang="pt-PT"/>
        </a:p>
      </dgm:t>
    </dgm:pt>
    <dgm:pt modelId="{0D60FFF3-53AF-40B0-AA25-8489B868C7F1}" type="pres">
      <dgm:prSet presAssocID="{1A22A75D-F2DB-451F-A504-02F67E7EE022}" presName="connTx" presStyleLbl="parChTrans1D2" presStyleIdx="2" presStyleCnt="6"/>
      <dgm:spPr/>
      <dgm:t>
        <a:bodyPr/>
        <a:lstStyle/>
        <a:p>
          <a:endParaRPr lang="pt-PT"/>
        </a:p>
      </dgm:t>
    </dgm:pt>
    <dgm:pt modelId="{85C3F424-3E58-4248-985C-96FE3CB90EDC}" type="pres">
      <dgm:prSet presAssocID="{193E9564-0791-4548-991A-D939B5E0D04C}" presName="root2" presStyleCnt="0"/>
      <dgm:spPr/>
      <dgm:t>
        <a:bodyPr/>
        <a:lstStyle/>
        <a:p>
          <a:endParaRPr lang="pt-PT"/>
        </a:p>
      </dgm:t>
    </dgm:pt>
    <dgm:pt modelId="{521C3410-1594-4BC0-B67A-8936F835BFA2}" type="pres">
      <dgm:prSet presAssocID="{193E9564-0791-4548-991A-D939B5E0D04C}" presName="LevelTwoTextNode" presStyleLbl="node2" presStyleIdx="2" presStyleCnt="6" custScaleX="128794" custScaleY="44642" custLinFactNeighborX="-2846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315FF472-9B23-403C-807E-1D05D7FFA332}" type="pres">
      <dgm:prSet presAssocID="{193E9564-0791-4548-991A-D939B5E0D04C}" presName="level3hierChild" presStyleCnt="0"/>
      <dgm:spPr/>
      <dgm:t>
        <a:bodyPr/>
        <a:lstStyle/>
        <a:p>
          <a:endParaRPr lang="pt-PT"/>
        </a:p>
      </dgm:t>
    </dgm:pt>
    <dgm:pt modelId="{D19C18EE-CFE7-4768-8BCB-A67BE417436B}" type="pres">
      <dgm:prSet presAssocID="{36E70C0D-6F60-4F6C-A10E-78ADDC62BDF4}" presName="conn2-1" presStyleLbl="parChTrans1D2" presStyleIdx="3" presStyleCnt="6"/>
      <dgm:spPr/>
      <dgm:t>
        <a:bodyPr/>
        <a:lstStyle/>
        <a:p>
          <a:endParaRPr lang="pt-PT"/>
        </a:p>
      </dgm:t>
    </dgm:pt>
    <dgm:pt modelId="{13BAD341-32DA-440F-A99D-DCEA3CBE72C0}" type="pres">
      <dgm:prSet presAssocID="{36E70C0D-6F60-4F6C-A10E-78ADDC62BDF4}" presName="connTx" presStyleLbl="parChTrans1D2" presStyleIdx="3" presStyleCnt="6"/>
      <dgm:spPr/>
      <dgm:t>
        <a:bodyPr/>
        <a:lstStyle/>
        <a:p>
          <a:endParaRPr lang="pt-PT"/>
        </a:p>
      </dgm:t>
    </dgm:pt>
    <dgm:pt modelId="{6351959B-FFB8-4FB7-AC57-727A779FA910}" type="pres">
      <dgm:prSet presAssocID="{AFAAF880-152C-45E7-979D-5BF2F7204B1C}" presName="root2" presStyleCnt="0"/>
      <dgm:spPr/>
      <dgm:t>
        <a:bodyPr/>
        <a:lstStyle/>
        <a:p>
          <a:endParaRPr lang="pt-PT"/>
        </a:p>
      </dgm:t>
    </dgm:pt>
    <dgm:pt modelId="{B3E23774-928A-4546-81A0-6441E126E15D}" type="pres">
      <dgm:prSet presAssocID="{AFAAF880-152C-45E7-979D-5BF2F7204B1C}" presName="LevelTwoTextNode" presStyleLbl="node2" presStyleIdx="3" presStyleCnt="6" custScaleX="128794" custScaleY="44642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A1D242FF-46FF-4808-B5AF-D098E1D0A053}" type="pres">
      <dgm:prSet presAssocID="{AFAAF880-152C-45E7-979D-5BF2F7204B1C}" presName="level3hierChild" presStyleCnt="0"/>
      <dgm:spPr/>
      <dgm:t>
        <a:bodyPr/>
        <a:lstStyle/>
        <a:p>
          <a:endParaRPr lang="pt-PT"/>
        </a:p>
      </dgm:t>
    </dgm:pt>
    <dgm:pt modelId="{226E86DE-AD59-4CC7-B048-CC6FDA5D24FE}" type="pres">
      <dgm:prSet presAssocID="{9A39D8FE-42D0-495D-8C9C-E38FD209D7DA}" presName="conn2-1" presStyleLbl="parChTrans1D2" presStyleIdx="4" presStyleCnt="6"/>
      <dgm:spPr/>
      <dgm:t>
        <a:bodyPr/>
        <a:lstStyle/>
        <a:p>
          <a:endParaRPr lang="pt-PT"/>
        </a:p>
      </dgm:t>
    </dgm:pt>
    <dgm:pt modelId="{47930BFD-DABF-4D0F-8B2A-70D0A6A54351}" type="pres">
      <dgm:prSet presAssocID="{9A39D8FE-42D0-495D-8C9C-E38FD209D7DA}" presName="connTx" presStyleLbl="parChTrans1D2" presStyleIdx="4" presStyleCnt="6"/>
      <dgm:spPr/>
      <dgm:t>
        <a:bodyPr/>
        <a:lstStyle/>
        <a:p>
          <a:endParaRPr lang="pt-PT"/>
        </a:p>
      </dgm:t>
    </dgm:pt>
    <dgm:pt modelId="{A1941537-396F-49E8-937C-74BA7FDBB409}" type="pres">
      <dgm:prSet presAssocID="{07249E70-A20D-41E8-B6C9-932E651E1C31}" presName="root2" presStyleCnt="0"/>
      <dgm:spPr/>
      <dgm:t>
        <a:bodyPr/>
        <a:lstStyle/>
        <a:p>
          <a:endParaRPr lang="pt-PT"/>
        </a:p>
      </dgm:t>
    </dgm:pt>
    <dgm:pt modelId="{9C3A5ABA-0550-4063-8A07-3B1FD3C659CD}" type="pres">
      <dgm:prSet presAssocID="{07249E70-A20D-41E8-B6C9-932E651E1C31}" presName="LevelTwoTextNode" presStyleLbl="node2" presStyleIdx="4" presStyleCnt="6" custScaleX="128794" custScaleY="44642" custLinFactNeighborX="-374" custLinFactNeighborY="-5025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38228BA3-B1D9-4B53-95E7-DEC0D714B65B}" type="pres">
      <dgm:prSet presAssocID="{07249E70-A20D-41E8-B6C9-932E651E1C31}" presName="level3hierChild" presStyleCnt="0"/>
      <dgm:spPr/>
      <dgm:t>
        <a:bodyPr/>
        <a:lstStyle/>
        <a:p>
          <a:endParaRPr lang="pt-PT"/>
        </a:p>
      </dgm:t>
    </dgm:pt>
    <dgm:pt modelId="{D5DA46F7-4436-4298-88E1-B372B667A806}" type="pres">
      <dgm:prSet presAssocID="{4A13DACB-945A-4640-A72B-75A5CCC212BC}" presName="conn2-1" presStyleLbl="parChTrans1D2" presStyleIdx="5" presStyleCnt="6"/>
      <dgm:spPr/>
      <dgm:t>
        <a:bodyPr/>
        <a:lstStyle/>
        <a:p>
          <a:endParaRPr lang="pt-PT"/>
        </a:p>
      </dgm:t>
    </dgm:pt>
    <dgm:pt modelId="{3AAD8FC7-3B3E-4229-8052-15104CACFA0C}" type="pres">
      <dgm:prSet presAssocID="{4A13DACB-945A-4640-A72B-75A5CCC212BC}" presName="connTx" presStyleLbl="parChTrans1D2" presStyleIdx="5" presStyleCnt="6"/>
      <dgm:spPr/>
      <dgm:t>
        <a:bodyPr/>
        <a:lstStyle/>
        <a:p>
          <a:endParaRPr lang="pt-PT"/>
        </a:p>
      </dgm:t>
    </dgm:pt>
    <dgm:pt modelId="{90EE1B3B-2B24-4CC4-93D6-36CE5CACC812}" type="pres">
      <dgm:prSet presAssocID="{F0D6027A-4CAB-40C0-A3DD-9A20E08DA1D2}" presName="root2" presStyleCnt="0"/>
      <dgm:spPr/>
      <dgm:t>
        <a:bodyPr/>
        <a:lstStyle/>
        <a:p>
          <a:endParaRPr lang="pt-PT"/>
        </a:p>
      </dgm:t>
    </dgm:pt>
    <dgm:pt modelId="{29E61AA6-A513-4788-8039-9D1D08BA4EBD}" type="pres">
      <dgm:prSet presAssocID="{F0D6027A-4CAB-40C0-A3DD-9A20E08DA1D2}" presName="LevelTwoTextNode" presStyleLbl="node2" presStyleIdx="5" presStyleCnt="6" custScaleX="128794" custScaleY="44642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6FF06144-7310-4A61-A938-5267DAA63A91}" type="pres">
      <dgm:prSet presAssocID="{F0D6027A-4CAB-40C0-A3DD-9A20E08DA1D2}" presName="level3hierChild" presStyleCnt="0"/>
      <dgm:spPr/>
      <dgm:t>
        <a:bodyPr/>
        <a:lstStyle/>
        <a:p>
          <a:endParaRPr lang="pt-PT"/>
        </a:p>
      </dgm:t>
    </dgm:pt>
  </dgm:ptLst>
  <dgm:cxnLst>
    <dgm:cxn modelId="{871047DB-295A-4786-8E91-870A3759A93D}" srcId="{9473E854-61C5-49F6-ABE8-134A19C29DC4}" destId="{7435F85E-2BD7-4DDB-ACC6-B47966244250}" srcOrd="0" destOrd="0" parTransId="{5A643990-D6C5-4A96-A2EB-7DA7609865E1}" sibTransId="{A29F0126-DEF0-435F-B10C-676FCFD331A0}"/>
    <dgm:cxn modelId="{7265866C-2A76-430C-9437-AEE2063DDD9E}" type="presOf" srcId="{D9843C5E-A02F-4740-9405-68828C1CF59F}" destId="{A7B6A28D-8A18-4119-99E6-40C0055EE89F}" srcOrd="1" destOrd="0" presId="urn:microsoft.com/office/officeart/2008/layout/HorizontalMultiLevelHierarchy"/>
    <dgm:cxn modelId="{C492C688-DD9E-452F-BBBF-68BC37D4C93A}" type="presOf" srcId="{AFAAF880-152C-45E7-979D-5BF2F7204B1C}" destId="{B3E23774-928A-4546-81A0-6441E126E15D}" srcOrd="0" destOrd="0" presId="urn:microsoft.com/office/officeart/2008/layout/HorizontalMultiLevelHierarchy"/>
    <dgm:cxn modelId="{0072515A-C5E0-4D4B-B22E-B0AA0DD12C7C}" srcId="{7435F85E-2BD7-4DDB-ACC6-B47966244250}" destId="{65617D50-20ED-4C9F-9A2D-DADAC9CF062E}" srcOrd="1" destOrd="0" parTransId="{13BFB7D0-C681-455E-BCC2-BDDD8BD91B81}" sibTransId="{9CD3757B-895D-467B-B2AD-EED65622DE58}"/>
    <dgm:cxn modelId="{1310BBC0-4F9D-490F-ACC6-6EEF8132CC4E}" type="presOf" srcId="{193E9564-0791-4548-991A-D939B5E0D04C}" destId="{521C3410-1594-4BC0-B67A-8936F835BFA2}" srcOrd="0" destOrd="0" presId="urn:microsoft.com/office/officeart/2008/layout/HorizontalMultiLevelHierarchy"/>
    <dgm:cxn modelId="{AA63BE4F-6C93-41A8-A10D-33F9996E1AC2}" srcId="{7435F85E-2BD7-4DDB-ACC6-B47966244250}" destId="{71DFD240-9828-4AFE-9450-4BFF6D12A016}" srcOrd="0" destOrd="0" parTransId="{D9843C5E-A02F-4740-9405-68828C1CF59F}" sibTransId="{EA895F98-8C0A-4E84-BFD1-A882A7659ABE}"/>
    <dgm:cxn modelId="{64B52101-8532-428D-A8B8-6097C83A47CA}" type="presOf" srcId="{13BFB7D0-C681-455E-BCC2-BDDD8BD91B81}" destId="{768EE847-D911-4134-856C-93B560543B84}" srcOrd="0" destOrd="0" presId="urn:microsoft.com/office/officeart/2008/layout/HorizontalMultiLevelHierarchy"/>
    <dgm:cxn modelId="{67762393-7A68-4463-802A-B930CD044115}" type="presOf" srcId="{07249E70-A20D-41E8-B6C9-932E651E1C31}" destId="{9C3A5ABA-0550-4063-8A07-3B1FD3C659CD}" srcOrd="0" destOrd="0" presId="urn:microsoft.com/office/officeart/2008/layout/HorizontalMultiLevelHierarchy"/>
    <dgm:cxn modelId="{F014CB29-8C0A-48B0-AEA8-833A88619AC5}" type="presOf" srcId="{D9843C5E-A02F-4740-9405-68828C1CF59F}" destId="{06F18D74-4A58-4769-A342-89423006361C}" srcOrd="0" destOrd="0" presId="urn:microsoft.com/office/officeart/2008/layout/HorizontalMultiLevelHierarchy"/>
    <dgm:cxn modelId="{2068EC8F-3B4F-462C-8AB5-1E2E8241ABCB}" srcId="{7435F85E-2BD7-4DDB-ACC6-B47966244250}" destId="{AFAAF880-152C-45E7-979D-5BF2F7204B1C}" srcOrd="3" destOrd="0" parTransId="{36E70C0D-6F60-4F6C-A10E-78ADDC62BDF4}" sibTransId="{C06D754A-F63C-4A57-B98D-B8BBC4378A5C}"/>
    <dgm:cxn modelId="{060B3D9A-2718-4ED7-AC3F-28CEA7D61797}" srcId="{7435F85E-2BD7-4DDB-ACC6-B47966244250}" destId="{193E9564-0791-4548-991A-D939B5E0D04C}" srcOrd="2" destOrd="0" parTransId="{1A22A75D-F2DB-451F-A504-02F67E7EE022}" sibTransId="{A145FC22-7EF3-41BC-9302-151688FACAD7}"/>
    <dgm:cxn modelId="{E17F18C6-F44F-4722-838B-BB52C1A515CB}" type="presOf" srcId="{1A22A75D-F2DB-451F-A504-02F67E7EE022}" destId="{E8DBD4A4-D563-4F28-B729-8997F9864C65}" srcOrd="0" destOrd="0" presId="urn:microsoft.com/office/officeart/2008/layout/HorizontalMultiLevelHierarchy"/>
    <dgm:cxn modelId="{0D87ED2F-0864-494E-8520-F864283E1FE5}" type="presOf" srcId="{4A13DACB-945A-4640-A72B-75A5CCC212BC}" destId="{3AAD8FC7-3B3E-4229-8052-15104CACFA0C}" srcOrd="1" destOrd="0" presId="urn:microsoft.com/office/officeart/2008/layout/HorizontalMultiLevelHierarchy"/>
    <dgm:cxn modelId="{1551096C-1371-4757-8E99-B96FD1B3A67C}" type="presOf" srcId="{9A39D8FE-42D0-495D-8C9C-E38FD209D7DA}" destId="{226E86DE-AD59-4CC7-B048-CC6FDA5D24FE}" srcOrd="0" destOrd="0" presId="urn:microsoft.com/office/officeart/2008/layout/HorizontalMultiLevelHierarchy"/>
    <dgm:cxn modelId="{9500683C-9261-4C41-9F9B-07E6F93B866F}" type="presOf" srcId="{7435F85E-2BD7-4DDB-ACC6-B47966244250}" destId="{D05C5739-AF9E-481F-9ACF-F0CFABCE8D5D}" srcOrd="0" destOrd="0" presId="urn:microsoft.com/office/officeart/2008/layout/HorizontalMultiLevelHierarchy"/>
    <dgm:cxn modelId="{0A89A33E-D560-49FC-A836-9F40C31CA6C8}" type="presOf" srcId="{36E70C0D-6F60-4F6C-A10E-78ADDC62BDF4}" destId="{D19C18EE-CFE7-4768-8BCB-A67BE417436B}" srcOrd="0" destOrd="0" presId="urn:microsoft.com/office/officeart/2008/layout/HorizontalMultiLevelHierarchy"/>
    <dgm:cxn modelId="{5FD5910A-F430-4CA6-AE77-273A45E750C5}" type="presOf" srcId="{71DFD240-9828-4AFE-9450-4BFF6D12A016}" destId="{14E90A66-B7E5-446F-A79E-B9DBFAD21C0D}" srcOrd="0" destOrd="0" presId="urn:microsoft.com/office/officeart/2008/layout/HorizontalMultiLevelHierarchy"/>
    <dgm:cxn modelId="{FCFF409D-37A7-47B6-A2B2-BC0A6382328C}" type="presOf" srcId="{4A13DACB-945A-4640-A72B-75A5CCC212BC}" destId="{D5DA46F7-4436-4298-88E1-B372B667A806}" srcOrd="0" destOrd="0" presId="urn:microsoft.com/office/officeart/2008/layout/HorizontalMultiLevelHierarchy"/>
    <dgm:cxn modelId="{1C8292CB-9FFF-4E3E-BABB-61AC1EC1A0A6}" srcId="{7435F85E-2BD7-4DDB-ACC6-B47966244250}" destId="{F0D6027A-4CAB-40C0-A3DD-9A20E08DA1D2}" srcOrd="5" destOrd="0" parTransId="{4A13DACB-945A-4640-A72B-75A5CCC212BC}" sibTransId="{824147AB-D6AA-4A35-A115-8C21A4C23D9E}"/>
    <dgm:cxn modelId="{17D5792B-635F-4E11-AF8D-08B6868990D9}" type="presOf" srcId="{1A22A75D-F2DB-451F-A504-02F67E7EE022}" destId="{0D60FFF3-53AF-40B0-AA25-8489B868C7F1}" srcOrd="1" destOrd="0" presId="urn:microsoft.com/office/officeart/2008/layout/HorizontalMultiLevelHierarchy"/>
    <dgm:cxn modelId="{2B40FC58-F7D1-4B06-A8ED-C4FF1F95571E}" type="presOf" srcId="{F0D6027A-4CAB-40C0-A3DD-9A20E08DA1D2}" destId="{29E61AA6-A513-4788-8039-9D1D08BA4EBD}" srcOrd="0" destOrd="0" presId="urn:microsoft.com/office/officeart/2008/layout/HorizontalMultiLevelHierarchy"/>
    <dgm:cxn modelId="{24A8050C-C57B-4429-ACE4-5CECA4576B52}" type="presOf" srcId="{9A39D8FE-42D0-495D-8C9C-E38FD209D7DA}" destId="{47930BFD-DABF-4D0F-8B2A-70D0A6A54351}" srcOrd="1" destOrd="0" presId="urn:microsoft.com/office/officeart/2008/layout/HorizontalMultiLevelHierarchy"/>
    <dgm:cxn modelId="{596CD63E-F527-463D-8847-229AFD828FCA}" srcId="{7435F85E-2BD7-4DDB-ACC6-B47966244250}" destId="{07249E70-A20D-41E8-B6C9-932E651E1C31}" srcOrd="4" destOrd="0" parTransId="{9A39D8FE-42D0-495D-8C9C-E38FD209D7DA}" sibTransId="{FAA8832A-795E-4819-9D57-0B4952663F01}"/>
    <dgm:cxn modelId="{8D54FCAC-74E1-4C04-B06E-6EE3FE9ACEB9}" type="presOf" srcId="{36E70C0D-6F60-4F6C-A10E-78ADDC62BDF4}" destId="{13BAD341-32DA-440F-A99D-DCEA3CBE72C0}" srcOrd="1" destOrd="0" presId="urn:microsoft.com/office/officeart/2008/layout/HorizontalMultiLevelHierarchy"/>
    <dgm:cxn modelId="{96B57E1C-35EA-4A9A-87FB-4A6350E096DE}" type="presOf" srcId="{9473E854-61C5-49F6-ABE8-134A19C29DC4}" destId="{6C85A82C-2ADF-4043-983D-119A5AAFD8F1}" srcOrd="0" destOrd="0" presId="urn:microsoft.com/office/officeart/2008/layout/HorizontalMultiLevelHierarchy"/>
    <dgm:cxn modelId="{F440D808-3419-4D5C-9522-C8A834664CB8}" type="presOf" srcId="{13BFB7D0-C681-455E-BCC2-BDDD8BD91B81}" destId="{652BCFA7-E2CC-42C0-AB3F-9B0EB39503D2}" srcOrd="1" destOrd="0" presId="urn:microsoft.com/office/officeart/2008/layout/HorizontalMultiLevelHierarchy"/>
    <dgm:cxn modelId="{56DBBF7F-BCC3-4F80-A575-C77006D5F16E}" type="presOf" srcId="{65617D50-20ED-4C9F-9A2D-DADAC9CF062E}" destId="{D7CEA678-244B-42FD-A731-BC6BFBAC569F}" srcOrd="0" destOrd="0" presId="urn:microsoft.com/office/officeart/2008/layout/HorizontalMultiLevelHierarchy"/>
    <dgm:cxn modelId="{BC2C28BA-A62D-4586-8F40-E17057DC6521}" type="presParOf" srcId="{6C85A82C-2ADF-4043-983D-119A5AAFD8F1}" destId="{4F991974-DF2F-4C88-AD97-8D82FCEFD00A}" srcOrd="0" destOrd="0" presId="urn:microsoft.com/office/officeart/2008/layout/HorizontalMultiLevelHierarchy"/>
    <dgm:cxn modelId="{2C1F6189-FA20-4420-8E45-56D3B69DBB47}" type="presParOf" srcId="{4F991974-DF2F-4C88-AD97-8D82FCEFD00A}" destId="{D05C5739-AF9E-481F-9ACF-F0CFABCE8D5D}" srcOrd="0" destOrd="0" presId="urn:microsoft.com/office/officeart/2008/layout/HorizontalMultiLevelHierarchy"/>
    <dgm:cxn modelId="{03A160AA-8595-4523-827C-0EAA721FBFCC}" type="presParOf" srcId="{4F991974-DF2F-4C88-AD97-8D82FCEFD00A}" destId="{FC3737B2-C680-4EEE-9549-0365B5EC7064}" srcOrd="1" destOrd="0" presId="urn:microsoft.com/office/officeart/2008/layout/HorizontalMultiLevelHierarchy"/>
    <dgm:cxn modelId="{D2075EF7-28AB-4160-B7C2-FC1EEDFD18B4}" type="presParOf" srcId="{FC3737B2-C680-4EEE-9549-0365B5EC7064}" destId="{06F18D74-4A58-4769-A342-89423006361C}" srcOrd="0" destOrd="0" presId="urn:microsoft.com/office/officeart/2008/layout/HorizontalMultiLevelHierarchy"/>
    <dgm:cxn modelId="{B0641BEE-A6BE-4BFD-AD7B-4993A4695F70}" type="presParOf" srcId="{06F18D74-4A58-4769-A342-89423006361C}" destId="{A7B6A28D-8A18-4119-99E6-40C0055EE89F}" srcOrd="0" destOrd="0" presId="urn:microsoft.com/office/officeart/2008/layout/HorizontalMultiLevelHierarchy"/>
    <dgm:cxn modelId="{04036632-044C-4F33-BB52-B2B59EBB8B21}" type="presParOf" srcId="{FC3737B2-C680-4EEE-9549-0365B5EC7064}" destId="{8E3BDD97-57FE-4BE5-8AA0-32C41AB1FD31}" srcOrd="1" destOrd="0" presId="urn:microsoft.com/office/officeart/2008/layout/HorizontalMultiLevelHierarchy"/>
    <dgm:cxn modelId="{52B205C8-A032-4923-8990-5A23A1558254}" type="presParOf" srcId="{8E3BDD97-57FE-4BE5-8AA0-32C41AB1FD31}" destId="{14E90A66-B7E5-446F-A79E-B9DBFAD21C0D}" srcOrd="0" destOrd="0" presId="urn:microsoft.com/office/officeart/2008/layout/HorizontalMultiLevelHierarchy"/>
    <dgm:cxn modelId="{AC6A2354-BD55-432D-BAC5-B2279A4E8042}" type="presParOf" srcId="{8E3BDD97-57FE-4BE5-8AA0-32C41AB1FD31}" destId="{A0BBEBC8-931F-402D-9756-F15771D1A3C1}" srcOrd="1" destOrd="0" presId="urn:microsoft.com/office/officeart/2008/layout/HorizontalMultiLevelHierarchy"/>
    <dgm:cxn modelId="{C5D73D55-3578-45A2-B9A7-A318E75C0876}" type="presParOf" srcId="{FC3737B2-C680-4EEE-9549-0365B5EC7064}" destId="{768EE847-D911-4134-856C-93B560543B84}" srcOrd="2" destOrd="0" presId="urn:microsoft.com/office/officeart/2008/layout/HorizontalMultiLevelHierarchy"/>
    <dgm:cxn modelId="{3726DA1F-A32E-461E-BC14-D38EE6BB062A}" type="presParOf" srcId="{768EE847-D911-4134-856C-93B560543B84}" destId="{652BCFA7-E2CC-42C0-AB3F-9B0EB39503D2}" srcOrd="0" destOrd="0" presId="urn:microsoft.com/office/officeart/2008/layout/HorizontalMultiLevelHierarchy"/>
    <dgm:cxn modelId="{F1DFB6EC-41B1-4211-B764-7AA0B9D4DBA8}" type="presParOf" srcId="{FC3737B2-C680-4EEE-9549-0365B5EC7064}" destId="{17C90422-8789-4D85-90F5-418539C9FC56}" srcOrd="3" destOrd="0" presId="urn:microsoft.com/office/officeart/2008/layout/HorizontalMultiLevelHierarchy"/>
    <dgm:cxn modelId="{5D33E486-645A-434A-9D89-C2D1CFA7CD0B}" type="presParOf" srcId="{17C90422-8789-4D85-90F5-418539C9FC56}" destId="{D7CEA678-244B-42FD-A731-BC6BFBAC569F}" srcOrd="0" destOrd="0" presId="urn:microsoft.com/office/officeart/2008/layout/HorizontalMultiLevelHierarchy"/>
    <dgm:cxn modelId="{AD5A2151-0E17-4914-9019-1A7D5B26406C}" type="presParOf" srcId="{17C90422-8789-4D85-90F5-418539C9FC56}" destId="{5E21F0B9-37BD-48B9-AF24-76CD5988E4D8}" srcOrd="1" destOrd="0" presId="urn:microsoft.com/office/officeart/2008/layout/HorizontalMultiLevelHierarchy"/>
    <dgm:cxn modelId="{DB718303-EC0C-4431-88D0-13BA80A2174C}" type="presParOf" srcId="{FC3737B2-C680-4EEE-9549-0365B5EC7064}" destId="{E8DBD4A4-D563-4F28-B729-8997F9864C65}" srcOrd="4" destOrd="0" presId="urn:microsoft.com/office/officeart/2008/layout/HorizontalMultiLevelHierarchy"/>
    <dgm:cxn modelId="{BCFDA0FE-0A86-4773-9481-B420CF829B34}" type="presParOf" srcId="{E8DBD4A4-D563-4F28-B729-8997F9864C65}" destId="{0D60FFF3-53AF-40B0-AA25-8489B868C7F1}" srcOrd="0" destOrd="0" presId="urn:microsoft.com/office/officeart/2008/layout/HorizontalMultiLevelHierarchy"/>
    <dgm:cxn modelId="{A9BE1C14-95B7-4C07-8085-A0223285048A}" type="presParOf" srcId="{FC3737B2-C680-4EEE-9549-0365B5EC7064}" destId="{85C3F424-3E58-4248-985C-96FE3CB90EDC}" srcOrd="5" destOrd="0" presId="urn:microsoft.com/office/officeart/2008/layout/HorizontalMultiLevelHierarchy"/>
    <dgm:cxn modelId="{C1D9B075-5EF6-496E-93EB-B8823279D5EC}" type="presParOf" srcId="{85C3F424-3E58-4248-985C-96FE3CB90EDC}" destId="{521C3410-1594-4BC0-B67A-8936F835BFA2}" srcOrd="0" destOrd="0" presId="urn:microsoft.com/office/officeart/2008/layout/HorizontalMultiLevelHierarchy"/>
    <dgm:cxn modelId="{709FED97-9441-4EAB-9862-1F9EF36A0225}" type="presParOf" srcId="{85C3F424-3E58-4248-985C-96FE3CB90EDC}" destId="{315FF472-9B23-403C-807E-1D05D7FFA332}" srcOrd="1" destOrd="0" presId="urn:microsoft.com/office/officeart/2008/layout/HorizontalMultiLevelHierarchy"/>
    <dgm:cxn modelId="{B3DB0062-CFE9-4A47-95C8-6CB23BC3758E}" type="presParOf" srcId="{FC3737B2-C680-4EEE-9549-0365B5EC7064}" destId="{D19C18EE-CFE7-4768-8BCB-A67BE417436B}" srcOrd="6" destOrd="0" presId="urn:microsoft.com/office/officeart/2008/layout/HorizontalMultiLevelHierarchy"/>
    <dgm:cxn modelId="{5200DC1D-6045-4BEF-9E02-1A3F10E571C0}" type="presParOf" srcId="{D19C18EE-CFE7-4768-8BCB-A67BE417436B}" destId="{13BAD341-32DA-440F-A99D-DCEA3CBE72C0}" srcOrd="0" destOrd="0" presId="urn:microsoft.com/office/officeart/2008/layout/HorizontalMultiLevelHierarchy"/>
    <dgm:cxn modelId="{367C0D79-0F03-4A94-982C-016CC229F547}" type="presParOf" srcId="{FC3737B2-C680-4EEE-9549-0365B5EC7064}" destId="{6351959B-FFB8-4FB7-AC57-727A779FA910}" srcOrd="7" destOrd="0" presId="urn:microsoft.com/office/officeart/2008/layout/HorizontalMultiLevelHierarchy"/>
    <dgm:cxn modelId="{A60B500A-824D-4575-B16A-5ED665097E63}" type="presParOf" srcId="{6351959B-FFB8-4FB7-AC57-727A779FA910}" destId="{B3E23774-928A-4546-81A0-6441E126E15D}" srcOrd="0" destOrd="0" presId="urn:microsoft.com/office/officeart/2008/layout/HorizontalMultiLevelHierarchy"/>
    <dgm:cxn modelId="{DBFBA5E8-2FC8-42D5-9A42-9F96F4C066E6}" type="presParOf" srcId="{6351959B-FFB8-4FB7-AC57-727A779FA910}" destId="{A1D242FF-46FF-4808-B5AF-D098E1D0A053}" srcOrd="1" destOrd="0" presId="urn:microsoft.com/office/officeart/2008/layout/HorizontalMultiLevelHierarchy"/>
    <dgm:cxn modelId="{EC7E7552-65B3-4FAC-9542-C687269F9F16}" type="presParOf" srcId="{FC3737B2-C680-4EEE-9549-0365B5EC7064}" destId="{226E86DE-AD59-4CC7-B048-CC6FDA5D24FE}" srcOrd="8" destOrd="0" presId="urn:microsoft.com/office/officeart/2008/layout/HorizontalMultiLevelHierarchy"/>
    <dgm:cxn modelId="{BC27F165-CDD8-4DFF-9FEA-12C175A01954}" type="presParOf" srcId="{226E86DE-AD59-4CC7-B048-CC6FDA5D24FE}" destId="{47930BFD-DABF-4D0F-8B2A-70D0A6A54351}" srcOrd="0" destOrd="0" presId="urn:microsoft.com/office/officeart/2008/layout/HorizontalMultiLevelHierarchy"/>
    <dgm:cxn modelId="{E266C392-6131-4144-9300-28AAA64CEAF1}" type="presParOf" srcId="{FC3737B2-C680-4EEE-9549-0365B5EC7064}" destId="{A1941537-396F-49E8-937C-74BA7FDBB409}" srcOrd="9" destOrd="0" presId="urn:microsoft.com/office/officeart/2008/layout/HorizontalMultiLevelHierarchy"/>
    <dgm:cxn modelId="{17C64D83-A3A7-46DE-957C-4768865B7645}" type="presParOf" srcId="{A1941537-396F-49E8-937C-74BA7FDBB409}" destId="{9C3A5ABA-0550-4063-8A07-3B1FD3C659CD}" srcOrd="0" destOrd="0" presId="urn:microsoft.com/office/officeart/2008/layout/HorizontalMultiLevelHierarchy"/>
    <dgm:cxn modelId="{DB90092B-ABD6-43B8-9BA2-4A983A6BE89C}" type="presParOf" srcId="{A1941537-396F-49E8-937C-74BA7FDBB409}" destId="{38228BA3-B1D9-4B53-95E7-DEC0D714B65B}" srcOrd="1" destOrd="0" presId="urn:microsoft.com/office/officeart/2008/layout/HorizontalMultiLevelHierarchy"/>
    <dgm:cxn modelId="{6F3159A0-5FCB-4F9C-8E32-C19595A277E2}" type="presParOf" srcId="{FC3737B2-C680-4EEE-9549-0365B5EC7064}" destId="{D5DA46F7-4436-4298-88E1-B372B667A806}" srcOrd="10" destOrd="0" presId="urn:microsoft.com/office/officeart/2008/layout/HorizontalMultiLevelHierarchy"/>
    <dgm:cxn modelId="{2D75D678-7A4E-425A-B4AB-720DA68896AA}" type="presParOf" srcId="{D5DA46F7-4436-4298-88E1-B372B667A806}" destId="{3AAD8FC7-3B3E-4229-8052-15104CACFA0C}" srcOrd="0" destOrd="0" presId="urn:microsoft.com/office/officeart/2008/layout/HorizontalMultiLevelHierarchy"/>
    <dgm:cxn modelId="{9F2142AA-7B1C-4F07-99C4-2403DB872808}" type="presParOf" srcId="{FC3737B2-C680-4EEE-9549-0365B5EC7064}" destId="{90EE1B3B-2B24-4CC4-93D6-36CE5CACC812}" srcOrd="11" destOrd="0" presId="urn:microsoft.com/office/officeart/2008/layout/HorizontalMultiLevelHierarchy"/>
    <dgm:cxn modelId="{9C189913-7C1D-4C93-A12A-3709BB85A7AC}" type="presParOf" srcId="{90EE1B3B-2B24-4CC4-93D6-36CE5CACC812}" destId="{29E61AA6-A513-4788-8039-9D1D08BA4EBD}" srcOrd="0" destOrd="0" presId="urn:microsoft.com/office/officeart/2008/layout/HorizontalMultiLevelHierarchy"/>
    <dgm:cxn modelId="{ED627632-EEAE-4B5F-A40F-B5B726AA2417}" type="presParOf" srcId="{90EE1B3B-2B24-4CC4-93D6-36CE5CACC812}" destId="{6FF06144-7310-4A61-A938-5267DAA63A9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A46F7-4436-4298-88E1-B372B667A806}">
      <dsp:nvSpPr>
        <dsp:cNvPr id="0" name=""/>
        <dsp:cNvSpPr/>
      </dsp:nvSpPr>
      <dsp:spPr>
        <a:xfrm>
          <a:off x="2504850" y="2916240"/>
          <a:ext cx="459446" cy="1787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9723" y="0"/>
              </a:lnTo>
              <a:lnTo>
                <a:pt x="229723" y="1787333"/>
              </a:lnTo>
              <a:lnTo>
                <a:pt x="459446" y="17873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050" kern="1200">
            <a:latin typeface="Trebuchet MS" panose="020B0603020202020204" pitchFamily="34" charset="0"/>
          </a:endParaRPr>
        </a:p>
      </dsp:txBody>
      <dsp:txXfrm>
        <a:off x="2688437" y="3763770"/>
        <a:ext cx="92272" cy="92272"/>
      </dsp:txXfrm>
    </dsp:sp>
    <dsp:sp modelId="{226E86DE-AD59-4CC7-B048-CC6FDA5D24FE}">
      <dsp:nvSpPr>
        <dsp:cNvPr id="0" name=""/>
        <dsp:cNvSpPr/>
      </dsp:nvSpPr>
      <dsp:spPr>
        <a:xfrm>
          <a:off x="2504850" y="2916240"/>
          <a:ext cx="446251" cy="9841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3125" y="0"/>
              </a:lnTo>
              <a:lnTo>
                <a:pt x="223125" y="984151"/>
              </a:lnTo>
              <a:lnTo>
                <a:pt x="446251" y="9841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05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2700961" y="3381300"/>
        <a:ext cx="54029" cy="54029"/>
      </dsp:txXfrm>
    </dsp:sp>
    <dsp:sp modelId="{D19C18EE-CFE7-4768-8BCB-A67BE417436B}">
      <dsp:nvSpPr>
        <dsp:cNvPr id="0" name=""/>
        <dsp:cNvSpPr/>
      </dsp:nvSpPr>
      <dsp:spPr>
        <a:xfrm>
          <a:off x="2504850" y="2916240"/>
          <a:ext cx="459446" cy="289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9723" y="0"/>
              </a:lnTo>
              <a:lnTo>
                <a:pt x="229723" y="289075"/>
              </a:lnTo>
              <a:lnTo>
                <a:pt x="459446" y="2890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050" kern="1200">
            <a:latin typeface="Trebuchet MS" panose="020B0603020202020204" pitchFamily="34" charset="0"/>
          </a:endParaRPr>
        </a:p>
      </dsp:txBody>
      <dsp:txXfrm>
        <a:off x="2721003" y="3047207"/>
        <a:ext cx="27141" cy="27141"/>
      </dsp:txXfrm>
    </dsp:sp>
    <dsp:sp modelId="{E8DBD4A4-D563-4F28-B729-8997F9864C65}">
      <dsp:nvSpPr>
        <dsp:cNvPr id="0" name=""/>
        <dsp:cNvSpPr/>
      </dsp:nvSpPr>
      <dsp:spPr>
        <a:xfrm>
          <a:off x="2504850" y="2456187"/>
          <a:ext cx="359032" cy="460053"/>
        </a:xfrm>
        <a:custGeom>
          <a:avLst/>
          <a:gdLst/>
          <a:ahLst/>
          <a:cxnLst/>
          <a:rect l="0" t="0" r="0" b="0"/>
          <a:pathLst>
            <a:path>
              <a:moveTo>
                <a:pt x="0" y="460053"/>
              </a:moveTo>
              <a:lnTo>
                <a:pt x="179516" y="460053"/>
              </a:lnTo>
              <a:lnTo>
                <a:pt x="179516" y="0"/>
              </a:lnTo>
              <a:lnTo>
                <a:pt x="35903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05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2669777" y="2671624"/>
        <a:ext cx="29178" cy="29178"/>
      </dsp:txXfrm>
    </dsp:sp>
    <dsp:sp modelId="{768EE847-D911-4134-856C-93B560543B84}">
      <dsp:nvSpPr>
        <dsp:cNvPr id="0" name=""/>
        <dsp:cNvSpPr/>
      </dsp:nvSpPr>
      <dsp:spPr>
        <a:xfrm>
          <a:off x="2504850" y="1707058"/>
          <a:ext cx="359032" cy="1209182"/>
        </a:xfrm>
        <a:custGeom>
          <a:avLst/>
          <a:gdLst/>
          <a:ahLst/>
          <a:cxnLst/>
          <a:rect l="0" t="0" r="0" b="0"/>
          <a:pathLst>
            <a:path>
              <a:moveTo>
                <a:pt x="0" y="1209182"/>
              </a:moveTo>
              <a:lnTo>
                <a:pt x="179516" y="1209182"/>
              </a:lnTo>
              <a:lnTo>
                <a:pt x="179516" y="0"/>
              </a:lnTo>
              <a:lnTo>
                <a:pt x="35903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05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2652832" y="2280115"/>
        <a:ext cx="63067" cy="63067"/>
      </dsp:txXfrm>
    </dsp:sp>
    <dsp:sp modelId="{06F18D74-4A58-4769-A342-89423006361C}">
      <dsp:nvSpPr>
        <dsp:cNvPr id="0" name=""/>
        <dsp:cNvSpPr/>
      </dsp:nvSpPr>
      <dsp:spPr>
        <a:xfrm>
          <a:off x="2504850" y="957929"/>
          <a:ext cx="359032" cy="1958311"/>
        </a:xfrm>
        <a:custGeom>
          <a:avLst/>
          <a:gdLst/>
          <a:ahLst/>
          <a:cxnLst/>
          <a:rect l="0" t="0" r="0" b="0"/>
          <a:pathLst>
            <a:path>
              <a:moveTo>
                <a:pt x="0" y="1958311"/>
              </a:moveTo>
              <a:lnTo>
                <a:pt x="179516" y="1958311"/>
              </a:lnTo>
              <a:lnTo>
                <a:pt x="179516" y="0"/>
              </a:lnTo>
              <a:lnTo>
                <a:pt x="35903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05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2634593" y="1887310"/>
        <a:ext cx="99547" cy="99547"/>
      </dsp:txXfrm>
    </dsp:sp>
    <dsp:sp modelId="{D05C5739-AF9E-481F-9ACF-F0CFABCE8D5D}">
      <dsp:nvSpPr>
        <dsp:cNvPr id="0" name=""/>
        <dsp:cNvSpPr/>
      </dsp:nvSpPr>
      <dsp:spPr>
        <a:xfrm rot="16200000">
          <a:off x="-139156" y="2378397"/>
          <a:ext cx="4212328" cy="1075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latin typeface="Trebuchet MS" panose="020B0603020202020204" pitchFamily="34" charset="0"/>
            </a:rPr>
            <a:t>José de Mello, SGPS</a:t>
          </a:r>
          <a:endParaRPr lang="pt-PT" sz="1600" b="1" kern="1200" dirty="0">
            <a:latin typeface="Trebuchet MS" panose="020B0603020202020204" pitchFamily="34" charset="0"/>
          </a:endParaRPr>
        </a:p>
      </dsp:txBody>
      <dsp:txXfrm>
        <a:off x="-139156" y="2378397"/>
        <a:ext cx="4212328" cy="1075685"/>
      </dsp:txXfrm>
    </dsp:sp>
    <dsp:sp modelId="{14E90A66-B7E5-446F-A79E-B9DBFAD21C0D}">
      <dsp:nvSpPr>
        <dsp:cNvPr id="0" name=""/>
        <dsp:cNvSpPr/>
      </dsp:nvSpPr>
      <dsp:spPr>
        <a:xfrm>
          <a:off x="2863883" y="717825"/>
          <a:ext cx="4544172" cy="480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PT" sz="1050" b="1" kern="1200" dirty="0" smtClean="0">
              <a:latin typeface="Trebuchet MS" panose="020B0603020202020204" pitchFamily="34" charset="0"/>
            </a:rPr>
            <a:t>BRISA</a:t>
          </a:r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latin typeface="Trebuchet MS" panose="020B0603020202020204" pitchFamily="34" charset="0"/>
            </a:rPr>
            <a:t>Mobility, infrastructures and </a:t>
          </a:r>
          <a:r>
            <a:rPr lang="pt-PT" sz="1000" b="0" i="0" kern="1200" dirty="0" smtClean="0"/>
            <a:t>highways</a:t>
          </a:r>
          <a:r>
            <a:rPr lang="pt-PT" sz="1000" kern="1200" dirty="0" smtClean="0">
              <a:latin typeface="Trebuchet MS" panose="020B0603020202020204" pitchFamily="34" charset="0"/>
            </a:rPr>
            <a:t> </a:t>
          </a:r>
          <a:endParaRPr lang="pt-PT" sz="1000" kern="1200" dirty="0">
            <a:latin typeface="Trebuchet MS" panose="020B0603020202020204" pitchFamily="34" charset="0"/>
          </a:endParaRPr>
        </a:p>
      </dsp:txBody>
      <dsp:txXfrm>
        <a:off x="2863883" y="717825"/>
        <a:ext cx="4544172" cy="480207"/>
      </dsp:txXfrm>
    </dsp:sp>
    <dsp:sp modelId="{D7CEA678-244B-42FD-A731-BC6BFBAC569F}">
      <dsp:nvSpPr>
        <dsp:cNvPr id="0" name=""/>
        <dsp:cNvSpPr/>
      </dsp:nvSpPr>
      <dsp:spPr>
        <a:xfrm>
          <a:off x="2863883" y="1466954"/>
          <a:ext cx="4522579" cy="480207"/>
        </a:xfrm>
        <a:prstGeom prst="rect">
          <a:avLst/>
        </a:prstGeom>
        <a:solidFill>
          <a:schemeClr val="tx2">
            <a:lumMod val="60000"/>
            <a:lumOff val="40000"/>
            <a:alpha val="8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PT" sz="1050" b="1" kern="1200" dirty="0" smtClean="0">
              <a:latin typeface="Trebuchet MS" panose="020B0603020202020204" pitchFamily="34" charset="0"/>
            </a:rPr>
            <a:t>CUF</a:t>
          </a:r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err="1" smtClean="0">
              <a:latin typeface="Trebuchet MS" panose="020B0603020202020204" pitchFamily="34" charset="0"/>
            </a:rPr>
            <a:t>Chemical</a:t>
          </a:r>
          <a:r>
            <a:rPr lang="pt-PT" sz="1000" kern="1200" dirty="0" smtClean="0">
              <a:latin typeface="Trebuchet MS" panose="020B0603020202020204" pitchFamily="34" charset="0"/>
            </a:rPr>
            <a:t> </a:t>
          </a:r>
          <a:r>
            <a:rPr lang="pt-PT" sz="1000" kern="1200" dirty="0" err="1" smtClean="0">
              <a:latin typeface="Trebuchet MS" panose="020B0603020202020204" pitchFamily="34" charset="0"/>
            </a:rPr>
            <a:t>industry</a:t>
          </a:r>
          <a:r>
            <a:rPr lang="pt-PT" sz="1000" kern="1200" dirty="0" smtClean="0">
              <a:latin typeface="Trebuchet MS" panose="020B0603020202020204" pitchFamily="34" charset="0"/>
            </a:rPr>
            <a:t> </a:t>
          </a:r>
          <a:r>
            <a:rPr lang="pt-PT" sz="1000" kern="1200" dirty="0" err="1" smtClean="0">
              <a:latin typeface="Trebuchet MS" panose="020B0603020202020204" pitchFamily="34" charset="0"/>
            </a:rPr>
            <a:t>and</a:t>
          </a:r>
          <a:r>
            <a:rPr lang="pt-PT" sz="1000" kern="1200" dirty="0" smtClean="0">
              <a:latin typeface="Trebuchet MS" panose="020B0603020202020204" pitchFamily="34" charset="0"/>
            </a:rPr>
            <a:t> </a:t>
          </a:r>
          <a:r>
            <a:rPr lang="pt-PT" sz="1000" kern="1200" dirty="0" err="1" smtClean="0">
              <a:latin typeface="Trebuchet MS" panose="020B0603020202020204" pitchFamily="34" charset="0"/>
            </a:rPr>
            <a:t>nanostructed</a:t>
          </a:r>
          <a:r>
            <a:rPr lang="pt-PT" sz="1000" kern="1200" dirty="0" smtClean="0">
              <a:latin typeface="Trebuchet MS" panose="020B0603020202020204" pitchFamily="34" charset="0"/>
            </a:rPr>
            <a:t> </a:t>
          </a:r>
          <a:r>
            <a:rPr lang="pt-PT" sz="1000" kern="1200" dirty="0" err="1" smtClean="0">
              <a:latin typeface="Trebuchet MS" panose="020B0603020202020204" pitchFamily="34" charset="0"/>
            </a:rPr>
            <a:t>materials</a:t>
          </a:r>
          <a:endParaRPr lang="pt-PT" sz="1000" kern="1200" dirty="0">
            <a:latin typeface="Trebuchet MS" panose="020B0603020202020204" pitchFamily="34" charset="0"/>
          </a:endParaRPr>
        </a:p>
      </dsp:txBody>
      <dsp:txXfrm>
        <a:off x="2863883" y="1466954"/>
        <a:ext cx="4522579" cy="480207"/>
      </dsp:txXfrm>
    </dsp:sp>
    <dsp:sp modelId="{521C3410-1594-4BC0-B67A-8936F835BFA2}">
      <dsp:nvSpPr>
        <dsp:cNvPr id="0" name=""/>
        <dsp:cNvSpPr/>
      </dsp:nvSpPr>
      <dsp:spPr>
        <a:xfrm>
          <a:off x="2863883" y="2216083"/>
          <a:ext cx="4544172" cy="480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PT" sz="1050" b="1" kern="1200" dirty="0" smtClean="0">
              <a:latin typeface="Trebuchet MS" panose="020B0603020202020204" pitchFamily="34" charset="0"/>
            </a:rPr>
            <a:t>JOSÉ DE MELLO SAÚDE</a:t>
          </a:r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PT" sz="1050" b="0" i="0" kern="1200" dirty="0" smtClean="0"/>
            <a:t>Private health facilities</a:t>
          </a:r>
          <a:r>
            <a:rPr lang="pt-PT" sz="1000" kern="1200" dirty="0" smtClean="0">
              <a:latin typeface="Trebuchet MS" panose="020B0603020202020204" pitchFamily="34" charset="0"/>
            </a:rPr>
            <a:t> and public-private partnerships</a:t>
          </a:r>
          <a:endParaRPr lang="pt-PT" sz="1000" kern="1200" dirty="0">
            <a:latin typeface="Trebuchet MS" panose="020B0603020202020204" pitchFamily="34" charset="0"/>
          </a:endParaRPr>
        </a:p>
      </dsp:txBody>
      <dsp:txXfrm>
        <a:off x="2863883" y="2216083"/>
        <a:ext cx="4544172" cy="480207"/>
      </dsp:txXfrm>
    </dsp:sp>
    <dsp:sp modelId="{B3E23774-928A-4546-81A0-6441E126E15D}">
      <dsp:nvSpPr>
        <dsp:cNvPr id="0" name=""/>
        <dsp:cNvSpPr/>
      </dsp:nvSpPr>
      <dsp:spPr>
        <a:xfrm>
          <a:off x="2964297" y="2965212"/>
          <a:ext cx="4544172" cy="480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PT" sz="1050" b="1" kern="1200" dirty="0" smtClean="0">
              <a:latin typeface="Trebuchet MS" panose="020B0603020202020204" pitchFamily="34" charset="0"/>
            </a:rPr>
            <a:t>JOSÉ DE MELLO RESIDENCIAIS E SERVIÇOS</a:t>
          </a:r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Residential solutions for seniors </a:t>
          </a:r>
          <a:r>
            <a:rPr lang="en-US" sz="1050" kern="1200" smtClean="0"/>
            <a:t>and  rehabilitation programs </a:t>
          </a:r>
          <a:endParaRPr lang="pt-PT" sz="1000" kern="1200" dirty="0">
            <a:latin typeface="Trebuchet MS" panose="020B0603020202020204" pitchFamily="34" charset="0"/>
          </a:endParaRPr>
        </a:p>
      </dsp:txBody>
      <dsp:txXfrm>
        <a:off x="2964297" y="2965212"/>
        <a:ext cx="4544172" cy="480207"/>
      </dsp:txXfrm>
    </dsp:sp>
    <dsp:sp modelId="{9C3A5ABA-0550-4063-8A07-3B1FD3C659CD}">
      <dsp:nvSpPr>
        <dsp:cNvPr id="0" name=""/>
        <dsp:cNvSpPr/>
      </dsp:nvSpPr>
      <dsp:spPr>
        <a:xfrm>
          <a:off x="2951101" y="3660287"/>
          <a:ext cx="4544172" cy="480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PT" sz="1050" b="1" kern="1200" dirty="0" smtClean="0">
              <a:latin typeface="Trebuchet MS" panose="020B0603020202020204" pitchFamily="34" charset="0"/>
            </a:rPr>
            <a:t>MONTE DE RAVASQUEIRA</a:t>
          </a:r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latin typeface="Trebuchet MS" panose="020B0603020202020204" pitchFamily="34" charset="0"/>
            </a:rPr>
            <a:t>Wine </a:t>
          </a:r>
          <a:r>
            <a:rPr lang="pt-PT" sz="1000" kern="1200" dirty="0" err="1" smtClean="0">
              <a:latin typeface="Trebuchet MS" panose="020B0603020202020204" pitchFamily="34" charset="0"/>
            </a:rPr>
            <a:t>production</a:t>
          </a:r>
          <a:r>
            <a:rPr lang="pt-PT" sz="1000" kern="1200" dirty="0" smtClean="0">
              <a:latin typeface="Trebuchet MS" panose="020B0603020202020204" pitchFamily="34" charset="0"/>
            </a:rPr>
            <a:t>  </a:t>
          </a:r>
          <a:r>
            <a:rPr lang="pt-PT" sz="1000" kern="1200" dirty="0" err="1" smtClean="0">
              <a:latin typeface="Trebuchet MS" panose="020B0603020202020204" pitchFamily="34" charset="0"/>
            </a:rPr>
            <a:t>and</a:t>
          </a:r>
          <a:r>
            <a:rPr lang="pt-PT" sz="1000" kern="1200" dirty="0" smtClean="0">
              <a:latin typeface="Trebuchet MS" panose="020B0603020202020204" pitchFamily="34" charset="0"/>
            </a:rPr>
            <a:t> commercialization</a:t>
          </a:r>
          <a:endParaRPr lang="pt-PT" sz="1000" kern="1200" dirty="0">
            <a:latin typeface="Trebuchet MS" panose="020B0603020202020204" pitchFamily="34" charset="0"/>
          </a:endParaRPr>
        </a:p>
      </dsp:txBody>
      <dsp:txXfrm>
        <a:off x="2951101" y="3660287"/>
        <a:ext cx="4544172" cy="480207"/>
      </dsp:txXfrm>
    </dsp:sp>
    <dsp:sp modelId="{29E61AA6-A513-4788-8039-9D1D08BA4EBD}">
      <dsp:nvSpPr>
        <dsp:cNvPr id="0" name=""/>
        <dsp:cNvSpPr/>
      </dsp:nvSpPr>
      <dsp:spPr>
        <a:xfrm>
          <a:off x="2964297" y="4463470"/>
          <a:ext cx="4544172" cy="480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PT" sz="1050" b="1" kern="1200" dirty="0" smtClean="0">
              <a:latin typeface="Trebuchet MS" panose="020B0603020202020204" pitchFamily="34" charset="0"/>
            </a:rPr>
            <a:t>MGI CAPITAL sgps,sa</a:t>
          </a:r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PT" sz="1000" b="0" kern="1200" dirty="0" smtClean="0">
              <a:latin typeface="Trebuchet MS" panose="020B0603020202020204" pitchFamily="34" charset="0"/>
            </a:rPr>
            <a:t>Industrial maintenance and photovoltaic parks</a:t>
          </a:r>
          <a:endParaRPr lang="pt-PT" sz="1000" b="0" kern="1200" dirty="0">
            <a:latin typeface="Trebuchet MS" panose="020B0603020202020204" pitchFamily="34" charset="0"/>
          </a:endParaRPr>
        </a:p>
      </dsp:txBody>
      <dsp:txXfrm>
        <a:off x="2964297" y="4463470"/>
        <a:ext cx="4544172" cy="480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DE019-BD76-4B54-A520-418063B3579D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FD412-26A8-4595-97E3-CBF0F13459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27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FD412-26A8-4595-97E3-CBF0F13459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83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352599" y="6289675"/>
            <a:ext cx="7621280" cy="646935"/>
          </a:xfrm>
          <a:prstGeom prst="rect">
            <a:avLst/>
          </a:prstGeom>
          <a:noFill/>
        </p:spPr>
        <p:txBody>
          <a:bodyPr wrap="square" lIns="107277" tIns="53639" rIns="107277" bIns="53639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900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+mn-cs"/>
              </a:rPr>
              <a:t>Toda a informação contida neste documento será considerada privilegiada e confidencial. Os receptores desta apresentação comprometem-se a guardar confidencialidade e a não transmitir a informação apresentada, nem a reproduzi-la ou divulgá-la a terceiros, sem o prévio aviso e consentimento por escrito por parte da ou das empresas a que tal informação respeita. © 2015 CUF. Todos os direitos reservados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77231" y="5903968"/>
            <a:ext cx="1328553" cy="279377"/>
          </a:xfrm>
        </p:spPr>
        <p:txBody>
          <a:bodyPr>
            <a:normAutofit/>
          </a:bodyPr>
          <a:lstStyle>
            <a:lvl1pPr marL="0" indent="0">
              <a:buNone/>
              <a:defRPr sz="1100" spc="300" baseline="0">
                <a:latin typeface="Trebuchet MS" panose="020B0603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00/00/0000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42367" y="4032544"/>
            <a:ext cx="4953000" cy="514553"/>
          </a:xfrm>
        </p:spPr>
        <p:txBody>
          <a:bodyPr anchor="b">
            <a:noAutofit/>
          </a:bodyPr>
          <a:lstStyle>
            <a:lvl1pPr marL="0" indent="0">
              <a:buNone/>
              <a:defRPr sz="2400" b="1" cap="all" spc="300" baseline="0">
                <a:latin typeface="Trebuchet MS" panose="020B0603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TÍTULO DA APRESENTAÇÃO 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942367" y="4574827"/>
            <a:ext cx="4953000" cy="514553"/>
          </a:xfrm>
        </p:spPr>
        <p:txBody>
          <a:bodyPr anchor="t">
            <a:noAutofit/>
          </a:bodyPr>
          <a:lstStyle>
            <a:lvl1pPr marL="0" indent="0">
              <a:buNone/>
              <a:defRPr sz="1800" b="0" cap="all" spc="300" baseline="0">
                <a:latin typeface="Trebuchet MS" panose="020B0603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PT" dirty="0" smtClean="0"/>
              <a:t>SUB TÍTULO – SE APLICÁVEL</a:t>
            </a:r>
            <a:endParaRPr lang="en-US" dirty="0" smtClean="0"/>
          </a:p>
        </p:txBody>
      </p:sp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81" y="586216"/>
            <a:ext cx="5011750" cy="300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8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4386" y="502750"/>
            <a:ext cx="7787429" cy="448806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0" cap="all" spc="300" baseline="0">
                <a:latin typeface="Trebuchet MS" panose="020B0603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defTabSz="804569"/>
            <a:r>
              <a:rPr lang="pt-PT" sz="2400" spc="704" dirty="0" smtClean="0">
                <a:latin typeface="Trebuchet MS" panose="020B0603020202020204" pitchFamily="34" charset="0"/>
              </a:rPr>
              <a:t>Índice</a:t>
            </a:r>
            <a:endParaRPr lang="en-US" sz="2400" spc="704" dirty="0">
              <a:latin typeface="Trebuchet MS" panose="020B0603020202020204" pitchFamily="34" charset="0"/>
            </a:endParaRPr>
          </a:p>
        </p:txBody>
      </p:sp>
      <p:pic>
        <p:nvPicPr>
          <p:cNvPr id="19" name="Imagem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8" b="86374"/>
          <a:stretch/>
        </p:blipFill>
        <p:spPr bwMode="auto">
          <a:xfrm>
            <a:off x="17716" y="1362469"/>
            <a:ext cx="9144000" cy="13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8229598" y="6561391"/>
            <a:ext cx="1590261" cy="250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F7A3531-813F-44C7-92C3-51B1E1943DBB}" type="slidenum">
              <a:rPr lang="en-US" sz="1100" smtClean="0">
                <a:solidFill>
                  <a:schemeClr val="bg1"/>
                </a:solidFill>
                <a:latin typeface="Trebuchet MS" panose="020B0603020202020204" pitchFamily="34" charset="0"/>
                <a:ea typeface="FangSong" panose="02010609060101010101" pitchFamily="49" charset="-122"/>
              </a:rPr>
              <a:pPr algn="r"/>
              <a:t>‹nº›</a:t>
            </a:fld>
            <a:endParaRPr lang="en-US" sz="1100" dirty="0">
              <a:solidFill>
                <a:schemeClr val="bg1"/>
              </a:solidFill>
              <a:latin typeface="Trebuchet MS" panose="020B0603020202020204" pitchFamily="34" charset="0"/>
              <a:ea typeface="FangSong" panose="02010609060101010101" pitchFamily="49" charset="-122"/>
            </a:endParaRPr>
          </a:p>
        </p:txBody>
      </p:sp>
      <p:pic>
        <p:nvPicPr>
          <p:cNvPr id="21" name="Imagem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288" y="327730"/>
            <a:ext cx="1190856" cy="7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6"/>
          <p:cNvSpPr txBox="1"/>
          <p:nvPr userDrawn="1"/>
        </p:nvSpPr>
        <p:spPr bwMode="auto">
          <a:xfrm>
            <a:off x="41144" y="6567991"/>
            <a:ext cx="3148624" cy="231436"/>
          </a:xfrm>
          <a:prstGeom prst="rect">
            <a:avLst/>
          </a:prstGeom>
          <a:noFill/>
        </p:spPr>
        <p:txBody>
          <a:bodyPr wrap="square" lIns="107277" tIns="53639" rIns="107277" bIns="5363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800" noProof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+mn-cs"/>
              </a:rPr>
              <a:t>© CUF 2015. Todos os direito reservados</a:t>
            </a:r>
            <a:endParaRPr lang="pt-PT" sz="800" noProof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641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1" b="84262"/>
          <a:stretch/>
        </p:blipFill>
        <p:spPr bwMode="auto">
          <a:xfrm>
            <a:off x="17716" y="1204249"/>
            <a:ext cx="9144000" cy="43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6"/>
          <p:cNvSpPr txBox="1"/>
          <p:nvPr/>
        </p:nvSpPr>
        <p:spPr bwMode="auto">
          <a:xfrm>
            <a:off x="41144" y="6567991"/>
            <a:ext cx="3148624" cy="231436"/>
          </a:xfrm>
          <a:prstGeom prst="rect">
            <a:avLst/>
          </a:prstGeom>
          <a:noFill/>
        </p:spPr>
        <p:txBody>
          <a:bodyPr wrap="square" lIns="107277" tIns="53639" rIns="107277" bIns="5363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800" noProof="0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+mn-cs"/>
              </a:rPr>
              <a:t>© CUF 2015. Todos os direitos</a:t>
            </a:r>
            <a:r>
              <a:rPr lang="pt-PT" sz="800" baseline="0" noProof="0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+mn-cs"/>
              </a:rPr>
              <a:t> reservados</a:t>
            </a:r>
            <a:endParaRPr lang="pt-PT" sz="800" noProof="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cs typeface="+mn-cs"/>
            </a:endParaRPr>
          </a:p>
        </p:txBody>
      </p:sp>
      <p:pic>
        <p:nvPicPr>
          <p:cNvPr id="13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288" y="327730"/>
            <a:ext cx="1190856" cy="7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95" b="42553"/>
          <a:stretch/>
        </p:blipFill>
        <p:spPr bwMode="auto">
          <a:xfrm>
            <a:off x="-1" y="0"/>
            <a:ext cx="627645" cy="142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8229598" y="6561391"/>
            <a:ext cx="1590261" cy="250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F7A3531-813F-44C7-92C3-51B1E1943DBB}" type="slidenum">
              <a:rPr lang="en-US" sz="11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FangSong" panose="02010609060101010101" pitchFamily="49" charset="-122"/>
              </a:rPr>
              <a:pPr algn="r"/>
              <a:t>‹nº›</a:t>
            </a:fld>
            <a:endParaRPr lang="en-US" sz="11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FangSong" panose="02010609060101010101" pitchFamily="49" charset="-122"/>
            </a:endParaRPr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00588" y="236925"/>
            <a:ext cx="7787429" cy="448806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 cap="all" spc="300" baseline="0">
                <a:latin typeface="Trebuchet MS" panose="020B0603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PT" dirty="0" smtClean="0"/>
              <a:t>NOME DO CAPÍTULO</a:t>
            </a:r>
            <a:endParaRPr lang="en-US" dirty="0" smtClean="0"/>
          </a:p>
        </p:txBody>
      </p:sp>
      <p:sp>
        <p:nvSpPr>
          <p:cNvPr id="17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00588" y="793443"/>
            <a:ext cx="7787429" cy="424214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800" cap="all" spc="300" baseline="0">
                <a:latin typeface="Trebuchet MS" panose="020B0603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PT" dirty="0" smtClean="0"/>
              <a:t>TÍTULO DO SLIDE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73019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52515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EE7AA-15D1-492E-BEAE-962D31F9E648}" type="datetime1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6687-D255-41C1-9C2D-54195AE96DC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4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7.wdp"/><Relationship Id="rId1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59.png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microsoft.com/office/2007/relationships/hdphoto" Target="../media/hdphoto14.wdp"/><Relationship Id="rId12" Type="http://schemas.openxmlformats.org/officeDocument/2006/relationships/image" Target="../media/image77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0.png"/><Relationship Id="rId7" Type="http://schemas.microsoft.com/office/2007/relationships/hdphoto" Target="../media/hdphoto14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microsoft.com/office/2007/relationships/hdphoto" Target="../media/hdphoto16.wdp"/><Relationship Id="rId4" Type="http://schemas.openxmlformats.org/officeDocument/2006/relationships/image" Target="../media/image71.png"/><Relationship Id="rId9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Fotos/WP_20140923_001.jp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image" Target="../media/image12.jpeg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03/05/2016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Automation Fieldbuses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Practical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4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err="1"/>
              <a:t>Fieldbus</a:t>
            </a:r>
            <a:r>
              <a:rPr lang="pt-PT" dirty="0"/>
              <a:t> in </a:t>
            </a:r>
            <a:r>
              <a:rPr lang="pt-PT" dirty="0" smtClean="0"/>
              <a:t>CUF</a:t>
            </a:r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323850" y="1800225"/>
            <a:ext cx="5254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 2007 there were not that may choices available.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Chose Foundation Fieldbus (FF)</a:t>
            </a:r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15" y="711933"/>
            <a:ext cx="4804135" cy="68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3987" y="2692400"/>
            <a:ext cx="91392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1938" indent="-261938"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Has some features that exist in the analog world (4-20mA) and adds some additional benefits</a:t>
            </a:r>
            <a:r>
              <a:rPr lang="en-US" sz="1600" dirty="0" smtClean="0"/>
              <a:t>.</a:t>
            </a:r>
          </a:p>
        </p:txBody>
      </p:sp>
      <p:cxnSp>
        <p:nvCxnSpPr>
          <p:cNvPr id="8" name="Conexão recta 7"/>
          <p:cNvCxnSpPr/>
          <p:nvPr/>
        </p:nvCxnSpPr>
        <p:spPr>
          <a:xfrm>
            <a:off x="4552156" y="3152020"/>
            <a:ext cx="0" cy="26391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 txBox="1">
            <a:spLocks noChangeArrowheads="1"/>
          </p:cNvSpPr>
          <p:nvPr/>
        </p:nvSpPr>
        <p:spPr>
          <a:xfrm>
            <a:off x="228600" y="3492537"/>
            <a:ext cx="4010025" cy="26510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Similarities</a:t>
            </a:r>
          </a:p>
          <a:p>
            <a:pPr>
              <a:buFontTx/>
              <a:buNone/>
            </a:pPr>
            <a:r>
              <a:rPr lang="en-US" sz="1600" b="1" dirty="0" smtClean="0"/>
              <a:t>- Loop integrity</a:t>
            </a:r>
          </a:p>
          <a:p>
            <a:pPr>
              <a:buFontTx/>
              <a:buNone/>
            </a:pPr>
            <a:r>
              <a:rPr lang="en-US" sz="1600" b="1" dirty="0" smtClean="0"/>
              <a:t>- Standard cabling</a:t>
            </a:r>
          </a:p>
          <a:p>
            <a:pPr>
              <a:buFontTx/>
              <a:buNone/>
            </a:pPr>
            <a:r>
              <a:rPr lang="en-US" sz="1600" b="1" dirty="0" smtClean="0"/>
              <a:t>- Bus powered instruments</a:t>
            </a:r>
          </a:p>
          <a:p>
            <a:pPr>
              <a:buFontTx/>
              <a:buNone/>
            </a:pPr>
            <a:r>
              <a:rPr lang="en-US" sz="1600" b="1" dirty="0" smtClean="0"/>
              <a:t>- Fitted for </a:t>
            </a:r>
            <a:r>
              <a:rPr lang="en-US" sz="1600" b="1" i="1" dirty="0" smtClean="0"/>
              <a:t>Intrinsic Safety (IS)  electrical certification</a:t>
            </a:r>
            <a:endParaRPr lang="en-US" sz="1600" b="1" dirty="0" smtClean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723607" y="3613149"/>
            <a:ext cx="4991894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666666"/>
                </a:solidFill>
                <a:latin typeface="Arial" charset="0"/>
              </a:defRPr>
            </a:lvl1pPr>
            <a:lvl2pPr marL="363538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chemeClr val="accent2"/>
                </a:solidFill>
              </a:rPr>
              <a:t>Additional Benefits</a:t>
            </a:r>
            <a:r>
              <a:rPr lang="en-US" sz="2400" b="1" dirty="0" smtClean="0">
                <a:solidFill>
                  <a:srgbClr val="003300"/>
                </a:solidFill>
              </a:rPr>
              <a:t/>
            </a:r>
            <a:br>
              <a:rPr lang="en-US" sz="2400" b="1" dirty="0" smtClean="0">
                <a:solidFill>
                  <a:srgbClr val="003300"/>
                </a:solidFill>
              </a:rPr>
            </a:br>
            <a:endParaRPr lang="en-US" sz="800" b="1" dirty="0" smtClean="0">
              <a:solidFill>
                <a:srgbClr val="003300"/>
              </a:solidFill>
            </a:endParaRPr>
          </a:p>
          <a:p>
            <a:pPr lvl="1" algn="l"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1- More functionalities by using digital communications</a:t>
            </a:r>
          </a:p>
          <a:p>
            <a:pPr lvl="1" algn="l"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2- Less cabling – several devices on the same pair.</a:t>
            </a:r>
          </a:p>
          <a:p>
            <a:pPr lvl="1" algn="l">
              <a:spcBef>
                <a:spcPct val="0"/>
              </a:spcBef>
              <a:buFontTx/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3- A lot less connections in the IO cabinets.  	</a:t>
            </a:r>
          </a:p>
          <a:p>
            <a:pPr lvl="1" algn="l"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4- The field instruments behave like devices on the control network, with online diagnostic.</a:t>
            </a:r>
            <a:endParaRPr lang="en-US" sz="16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449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err="1" smtClean="0"/>
              <a:t>Fieldbus</a:t>
            </a:r>
            <a:r>
              <a:rPr lang="pt-PT" dirty="0" smtClean="0"/>
              <a:t> in CUF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dirty="0" err="1" smtClean="0"/>
              <a:t>How</a:t>
            </a:r>
            <a:r>
              <a:rPr lang="pt-PT" dirty="0" smtClean="0"/>
              <a:t> – </a:t>
            </a:r>
            <a:r>
              <a:rPr lang="pt-PT" dirty="0" err="1" smtClean="0"/>
              <a:t>the</a:t>
            </a:r>
            <a:r>
              <a:rPr lang="pt-PT" dirty="0" smtClean="0"/>
              <a:t> hard </a:t>
            </a:r>
            <a:r>
              <a:rPr lang="pt-PT" dirty="0" err="1" smtClean="0"/>
              <a:t>part</a:t>
            </a:r>
            <a:endParaRPr lang="pt-PT" dirty="0"/>
          </a:p>
        </p:txBody>
      </p:sp>
      <p:pic>
        <p:nvPicPr>
          <p:cNvPr id="4" name="Picture 4" descr="DSC083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1563028"/>
            <a:ext cx="3771900" cy="502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black">
          <a:xfrm>
            <a:off x="4519613" y="1417638"/>
            <a:ext cx="4624387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rgbClr val="666666"/>
                </a:solidFill>
                <a:latin typeface="Arial" charset="0"/>
              </a:defRPr>
            </a:lvl1pPr>
            <a:lvl2pPr marL="781050" indent="-3238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1 Fieldbus Foundation Cabinet</a:t>
            </a:r>
          </a:p>
          <a:p>
            <a:pPr algn="l">
              <a:spcBef>
                <a:spcPct val="50000"/>
              </a:spcBef>
            </a:pPr>
            <a:endParaRPr lang="en-US" sz="1600" b="1" dirty="0" smtClean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2 redundant cards per base</a:t>
            </a:r>
          </a:p>
          <a:p>
            <a:pPr algn="l">
              <a:spcBef>
                <a:spcPct val="5000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4 segments per base</a:t>
            </a:r>
          </a:p>
          <a:p>
            <a:pPr algn="l">
              <a:spcBef>
                <a:spcPct val="5000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2 power conditioners per segment</a:t>
            </a:r>
          </a:p>
          <a:p>
            <a:pPr algn="l">
              <a:spcBef>
                <a:spcPct val="5000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2 power supplies per base</a:t>
            </a:r>
          </a:p>
          <a:p>
            <a:pPr algn="l">
              <a:spcBef>
                <a:spcPct val="50000"/>
              </a:spcBef>
            </a:pPr>
            <a:endParaRPr lang="en-US" sz="1600" b="1" dirty="0" smtClean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Total :</a:t>
            </a:r>
          </a:p>
          <a:p>
            <a:pPr lvl="1" algn="l">
              <a:spcBef>
                <a:spcPct val="5000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38 segments / cables</a:t>
            </a:r>
          </a:p>
          <a:p>
            <a:pPr lvl="1" algn="l">
              <a:spcBef>
                <a:spcPct val="5000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276 devices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err="1"/>
              <a:t>Fieldbus</a:t>
            </a:r>
            <a:r>
              <a:rPr lang="pt-PT" dirty="0"/>
              <a:t> in </a:t>
            </a:r>
            <a:r>
              <a:rPr lang="pt-PT" dirty="0" smtClean="0"/>
              <a:t>CUF</a:t>
            </a:r>
            <a:endParaRPr lang="pt-PT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258888"/>
            <a:ext cx="71247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25"/>
          <p:cNvSpPr>
            <a:spLocks noChangeArrowheads="1"/>
          </p:cNvSpPr>
          <p:nvPr/>
        </p:nvSpPr>
        <p:spPr bwMode="black">
          <a:xfrm>
            <a:off x="3196432" y="3444876"/>
            <a:ext cx="927100" cy="45085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" name="Line 26"/>
          <p:cNvSpPr>
            <a:spLocks noChangeShapeType="1"/>
          </p:cNvSpPr>
          <p:nvPr/>
        </p:nvSpPr>
        <p:spPr bwMode="black">
          <a:xfrm flipV="1">
            <a:off x="3129757" y="3922713"/>
            <a:ext cx="411162" cy="1457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2878932" y="5397501"/>
            <a:ext cx="411162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buFontTx/>
              <a:buNone/>
            </a:pPr>
            <a:r>
              <a:rPr lang="pt-PT" sz="800">
                <a:solidFill>
                  <a:srgbClr val="FF0000"/>
                </a:solidFill>
              </a:rPr>
              <a:t>FF</a:t>
            </a:r>
          </a:p>
        </p:txBody>
      </p:sp>
    </p:spTree>
    <p:extLst>
      <p:ext uri="{BB962C8B-B14F-4D97-AF65-F5344CB8AC3E}">
        <p14:creationId xmlns:p14="http://schemas.microsoft.com/office/powerpoint/2010/main" val="7260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Hardware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27" descr="DSC083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811213"/>
            <a:ext cx="7456488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28"/>
          <p:cNvSpPr>
            <a:spLocks noChangeShapeType="1"/>
          </p:cNvSpPr>
          <p:nvPr/>
        </p:nvSpPr>
        <p:spPr bwMode="black">
          <a:xfrm>
            <a:off x="2358232" y="1434958"/>
            <a:ext cx="2346325" cy="4635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6" name="Line 29"/>
          <p:cNvSpPr>
            <a:spLocks noChangeShapeType="1"/>
          </p:cNvSpPr>
          <p:nvPr/>
        </p:nvSpPr>
        <p:spPr bwMode="black">
          <a:xfrm flipV="1">
            <a:off x="967582" y="1460358"/>
            <a:ext cx="1350963" cy="3317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black">
          <a:xfrm rot="20795461">
            <a:off x="1162845" y="1303196"/>
            <a:ext cx="855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PT">
                <a:solidFill>
                  <a:schemeClr val="accent2"/>
                </a:solidFill>
              </a:rPr>
              <a:t>600</a:t>
            </a: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black">
          <a:xfrm rot="510736">
            <a:off x="3228182" y="1347646"/>
            <a:ext cx="855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PT">
                <a:solidFill>
                  <a:schemeClr val="accent2"/>
                </a:solidFill>
              </a:rPr>
              <a:t>1200</a:t>
            </a:r>
          </a:p>
        </p:txBody>
      </p:sp>
    </p:spTree>
    <p:extLst>
      <p:ext uri="{BB962C8B-B14F-4D97-AF65-F5344CB8AC3E}">
        <p14:creationId xmlns:p14="http://schemas.microsoft.com/office/powerpoint/2010/main" val="350710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Hardware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695325" y="760772"/>
            <a:ext cx="8248650" cy="594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-304800" y="-85725"/>
            <a:ext cx="97536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90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Integ_BP_1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1" y="4252804"/>
            <a:ext cx="283527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Hardware – </a:t>
            </a:r>
            <a:r>
              <a:rPr lang="pt-PT" dirty="0" err="1" smtClean="0"/>
              <a:t>Types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boxes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1"/>
          <a:stretch>
            <a:fillRect/>
          </a:stretch>
        </p:blipFill>
        <p:spPr bwMode="black">
          <a:xfrm>
            <a:off x="1746250" y="1681163"/>
            <a:ext cx="2173288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7796" b="5197"/>
          <a:stretch>
            <a:fillRect/>
          </a:stretch>
        </p:blipFill>
        <p:spPr bwMode="black">
          <a:xfrm>
            <a:off x="6467475" y="1744663"/>
            <a:ext cx="1960563" cy="154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6" name="AutoShape 8"/>
          <p:cNvCxnSpPr>
            <a:cxnSpLocks noChangeShapeType="1"/>
            <a:stCxn id="7" idx="0"/>
            <a:endCxn id="4" idx="1"/>
          </p:cNvCxnSpPr>
          <p:nvPr/>
        </p:nvCxnSpPr>
        <p:spPr bwMode="black">
          <a:xfrm rot="16200000" flipV="1">
            <a:off x="590551" y="3624262"/>
            <a:ext cx="2881312" cy="569913"/>
          </a:xfrm>
          <a:prstGeom prst="curvedConnector4">
            <a:avLst>
              <a:gd name="adj1" fmla="val 40106"/>
              <a:gd name="adj2" fmla="val 257102"/>
            </a:avLst>
          </a:prstGeom>
          <a:noFill/>
          <a:ln w="508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7" name="Freeform 9"/>
          <p:cNvSpPr>
            <a:spLocks/>
          </p:cNvSpPr>
          <p:nvPr/>
        </p:nvSpPr>
        <p:spPr bwMode="black">
          <a:xfrm>
            <a:off x="1473200" y="2574925"/>
            <a:ext cx="1711325" cy="2774950"/>
          </a:xfrm>
          <a:custGeom>
            <a:avLst/>
            <a:gdLst>
              <a:gd name="T0" fmla="*/ 2147483647 w 1078"/>
              <a:gd name="T1" fmla="*/ 2147483647 h 1748"/>
              <a:gd name="T2" fmla="*/ 2147483647 w 1078"/>
              <a:gd name="T3" fmla="*/ 2147483647 h 1748"/>
              <a:gd name="T4" fmla="*/ 2147483647 w 1078"/>
              <a:gd name="T5" fmla="*/ 2147483647 h 1748"/>
              <a:gd name="T6" fmla="*/ 2147483647 w 1078"/>
              <a:gd name="T7" fmla="*/ 0 h 174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78" h="1748">
                <a:moveTo>
                  <a:pt x="531" y="1748"/>
                </a:moveTo>
                <a:cubicBezTo>
                  <a:pt x="804" y="1655"/>
                  <a:pt x="1078" y="1562"/>
                  <a:pt x="992" y="1335"/>
                </a:cubicBezTo>
                <a:cubicBezTo>
                  <a:pt x="906" y="1108"/>
                  <a:pt x="26" y="606"/>
                  <a:pt x="13" y="384"/>
                </a:cubicBezTo>
                <a:cubicBezTo>
                  <a:pt x="0" y="162"/>
                  <a:pt x="765" y="64"/>
                  <a:pt x="915" y="0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black">
          <a:xfrm>
            <a:off x="3856038" y="2332038"/>
            <a:ext cx="2636837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black">
          <a:xfrm>
            <a:off x="2909888" y="4065588"/>
            <a:ext cx="1403350" cy="3143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pt-PT" sz="1400" dirty="0" smtClean="0"/>
              <a:t>Ex d </a:t>
            </a:r>
            <a:r>
              <a:rPr lang="pt-PT" sz="1400" dirty="0" err="1" smtClean="0"/>
              <a:t>Device</a:t>
            </a:r>
            <a:endParaRPr lang="pt-PT" sz="14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black">
          <a:xfrm>
            <a:off x="6965950" y="4144963"/>
            <a:ext cx="1403350" cy="3143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pt-PT" sz="1400" dirty="0" smtClean="0"/>
              <a:t>Ex ia </a:t>
            </a:r>
            <a:r>
              <a:rPr lang="pt-PT" sz="1400" dirty="0" err="1" smtClean="0"/>
              <a:t>Device</a:t>
            </a:r>
            <a:endParaRPr lang="pt-PT" sz="1400" dirty="0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black">
          <a:xfrm>
            <a:off x="2193925" y="2727325"/>
            <a:ext cx="260350" cy="13112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black">
          <a:xfrm flipH="1">
            <a:off x="6858000" y="3260725"/>
            <a:ext cx="715963" cy="823913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black">
          <a:xfrm rot="17832420">
            <a:off x="270975" y="2811076"/>
            <a:ext cx="10534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buFontTx/>
              <a:buNone/>
            </a:pPr>
            <a:r>
              <a:rPr lang="pt-PT" sz="1200" dirty="0" err="1" smtClean="0"/>
              <a:t>High</a:t>
            </a:r>
            <a:r>
              <a:rPr lang="pt-PT" sz="1200" dirty="0" smtClean="0"/>
              <a:t> </a:t>
            </a:r>
            <a:r>
              <a:rPr lang="pt-PT" sz="1200" dirty="0" err="1" smtClean="0"/>
              <a:t>Current</a:t>
            </a:r>
            <a:endParaRPr lang="pt-PT" sz="1200" dirty="0"/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black">
          <a:xfrm>
            <a:off x="4714875" y="2017713"/>
            <a:ext cx="11592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buFontTx/>
              <a:buNone/>
            </a:pPr>
            <a:r>
              <a:rPr lang="pt-PT" sz="1200" dirty="0" smtClean="0"/>
              <a:t>“</a:t>
            </a:r>
            <a:r>
              <a:rPr lang="pt-PT" sz="1200" dirty="0" err="1" smtClean="0"/>
              <a:t>High</a:t>
            </a:r>
            <a:r>
              <a:rPr lang="pt-PT" sz="1200" dirty="0" smtClean="0"/>
              <a:t> </a:t>
            </a:r>
            <a:r>
              <a:rPr lang="pt-PT" sz="1200" dirty="0" err="1" smtClean="0"/>
              <a:t>Current</a:t>
            </a:r>
            <a:r>
              <a:rPr lang="pt-PT" sz="1200" dirty="0" smtClean="0"/>
              <a:t>”</a:t>
            </a:r>
            <a:endParaRPr lang="pt-PT" sz="1200" dirty="0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black">
          <a:xfrm>
            <a:off x="7534275" y="3405188"/>
            <a:ext cx="112562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buFontTx/>
              <a:buNone/>
            </a:pPr>
            <a:r>
              <a:rPr lang="pt-PT" sz="1200" dirty="0" smtClean="0"/>
              <a:t>“</a:t>
            </a:r>
            <a:r>
              <a:rPr lang="pt-PT" sz="1200" dirty="0" err="1" smtClean="0"/>
              <a:t>Low</a:t>
            </a:r>
            <a:r>
              <a:rPr lang="pt-PT" sz="1200" dirty="0" smtClean="0"/>
              <a:t> </a:t>
            </a:r>
            <a:r>
              <a:rPr lang="pt-PT" sz="1200" dirty="0" err="1" smtClean="0"/>
              <a:t>Current</a:t>
            </a:r>
            <a:r>
              <a:rPr lang="pt-PT" sz="1200" dirty="0" smtClean="0"/>
              <a:t>”</a:t>
            </a:r>
            <a:endParaRPr lang="pt-PT" sz="1200" dirty="0"/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black">
          <a:xfrm>
            <a:off x="6126163" y="4740275"/>
            <a:ext cx="339883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pt-PT" sz="1400" b="1" dirty="0" smtClean="0">
                <a:solidFill>
                  <a:schemeClr val="tx1"/>
                </a:solidFill>
              </a:rPr>
              <a:t>Does </a:t>
            </a:r>
            <a:r>
              <a:rPr lang="pt-PT" sz="1400" b="1" dirty="0" err="1" smtClean="0">
                <a:solidFill>
                  <a:schemeClr val="tx1"/>
                </a:solidFill>
              </a:rPr>
              <a:t>not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get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enough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current</a:t>
            </a:r>
            <a:r>
              <a:rPr lang="pt-PT" sz="1400" b="1" dirty="0" smtClean="0">
                <a:solidFill>
                  <a:schemeClr val="tx1"/>
                </a:solidFill>
              </a:rPr>
              <a:t> to </a:t>
            </a:r>
            <a:r>
              <a:rPr lang="pt-PT" sz="1400" b="1" dirty="0" err="1" smtClean="0">
                <a:solidFill>
                  <a:schemeClr val="tx1"/>
                </a:solidFill>
              </a:rPr>
              <a:t>generate</a:t>
            </a:r>
            <a:r>
              <a:rPr lang="pt-PT" sz="1400" b="1" dirty="0" smtClean="0">
                <a:solidFill>
                  <a:schemeClr val="tx1"/>
                </a:solidFill>
              </a:rPr>
              <a:t> a </a:t>
            </a:r>
            <a:r>
              <a:rPr lang="pt-PT" sz="1400" b="1" dirty="0" err="1" smtClean="0">
                <a:solidFill>
                  <a:schemeClr val="tx1"/>
                </a:solidFill>
              </a:rPr>
              <a:t>spark</a:t>
            </a:r>
            <a:endParaRPr lang="pt-PT" sz="1400" b="1" dirty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pt-PT" sz="1400" b="1" dirty="0" err="1" smtClean="0">
                <a:solidFill>
                  <a:schemeClr val="tx1"/>
                </a:solidFill>
              </a:rPr>
              <a:t>Classified</a:t>
            </a:r>
            <a:r>
              <a:rPr lang="pt-PT" sz="1400" b="1" dirty="0" smtClean="0">
                <a:solidFill>
                  <a:schemeClr val="tx1"/>
                </a:solidFill>
              </a:rPr>
              <a:t> zone (ATEX zone 0/1/2)</a:t>
            </a:r>
            <a:endParaRPr lang="pt-PT" sz="1400" b="1" dirty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pt-PT" sz="1400" b="1" dirty="0" err="1" smtClean="0">
                <a:solidFill>
                  <a:schemeClr val="tx1"/>
                </a:solidFill>
              </a:rPr>
              <a:t>Fewer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instruments</a:t>
            </a:r>
            <a:r>
              <a:rPr lang="pt-PT" sz="1400" b="1" dirty="0" smtClean="0">
                <a:solidFill>
                  <a:schemeClr val="tx1"/>
                </a:solidFill>
              </a:rPr>
              <a:t> per box</a:t>
            </a:r>
            <a:endParaRPr lang="pt-PT" sz="1400" b="1" dirty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pt-PT" sz="1400" b="1" dirty="0" err="1" smtClean="0">
                <a:solidFill>
                  <a:schemeClr val="tx1"/>
                </a:solidFill>
              </a:rPr>
              <a:t>Shorter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distance</a:t>
            </a:r>
            <a:r>
              <a:rPr lang="pt-PT" sz="1400" b="1" dirty="0" smtClean="0">
                <a:solidFill>
                  <a:schemeClr val="tx1"/>
                </a:solidFill>
              </a:rPr>
              <a:t> to </a:t>
            </a:r>
            <a:r>
              <a:rPr lang="pt-PT" sz="1400" b="1" dirty="0" err="1" smtClean="0">
                <a:solidFill>
                  <a:schemeClr val="tx1"/>
                </a:solidFill>
              </a:rPr>
              <a:t>the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device</a:t>
            </a:r>
            <a:endParaRPr lang="pt-PT" sz="1400" b="1" dirty="0" smtClean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pt-PT" sz="1400" b="1" dirty="0" smtClean="0">
                <a:solidFill>
                  <a:schemeClr val="tx1"/>
                </a:solidFill>
              </a:rPr>
              <a:t>More </a:t>
            </a:r>
            <a:r>
              <a:rPr lang="pt-PT" sz="1400" b="1" dirty="0" err="1" smtClean="0">
                <a:solidFill>
                  <a:schemeClr val="tx1"/>
                </a:solidFill>
              </a:rPr>
              <a:t>expensive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solution</a:t>
            </a:r>
            <a:endParaRPr lang="pt-PT" sz="1400" b="1" dirty="0">
              <a:solidFill>
                <a:schemeClr val="tx1"/>
              </a:solidFill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black">
          <a:xfrm>
            <a:off x="2438400" y="4541838"/>
            <a:ext cx="339883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pt-PT" sz="1400" b="1" dirty="0" err="1" smtClean="0">
                <a:solidFill>
                  <a:schemeClr val="tx1"/>
                </a:solidFill>
              </a:rPr>
              <a:t>Fire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is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contained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within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the</a:t>
            </a:r>
            <a:r>
              <a:rPr lang="pt-PT" sz="1400" b="1" dirty="0" smtClean="0">
                <a:solidFill>
                  <a:schemeClr val="tx1"/>
                </a:solidFill>
              </a:rPr>
              <a:t> body</a:t>
            </a:r>
            <a:endParaRPr lang="pt-PT" sz="1400" b="1" dirty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pt-PT" sz="1400" b="1" dirty="0" err="1" smtClean="0">
                <a:solidFill>
                  <a:schemeClr val="tx1"/>
                </a:solidFill>
              </a:rPr>
              <a:t>Unclassified</a:t>
            </a:r>
            <a:r>
              <a:rPr lang="pt-PT" sz="1400" b="1" dirty="0" smtClean="0">
                <a:solidFill>
                  <a:schemeClr val="tx1"/>
                </a:solidFill>
              </a:rPr>
              <a:t> zone</a:t>
            </a:r>
            <a:endParaRPr lang="pt-PT" sz="1400" b="1" dirty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pt-PT" sz="1400" b="1" dirty="0" err="1" smtClean="0">
                <a:solidFill>
                  <a:schemeClr val="tx1"/>
                </a:solidFill>
              </a:rPr>
              <a:t>High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current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up</a:t>
            </a:r>
            <a:r>
              <a:rPr lang="pt-PT" sz="1400" b="1" dirty="0" smtClean="0">
                <a:solidFill>
                  <a:schemeClr val="tx1"/>
                </a:solidFill>
              </a:rPr>
              <a:t> to </a:t>
            </a:r>
            <a:r>
              <a:rPr lang="pt-PT" sz="1400" b="1" dirty="0" err="1" smtClean="0">
                <a:solidFill>
                  <a:schemeClr val="tx1"/>
                </a:solidFill>
              </a:rPr>
              <a:t>the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device</a:t>
            </a:r>
            <a:endParaRPr lang="pt-PT" sz="1400" b="1" dirty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pt-PT" sz="1400" b="1" dirty="0" err="1" smtClean="0">
                <a:solidFill>
                  <a:schemeClr val="tx1"/>
                </a:solidFill>
              </a:rPr>
              <a:t>Allows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bigger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distances</a:t>
            </a:r>
            <a:endParaRPr lang="pt-PT" sz="1400" b="1" dirty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pt-PT" sz="1400" b="1" dirty="0" err="1" smtClean="0">
                <a:solidFill>
                  <a:schemeClr val="tx1"/>
                </a:solidFill>
              </a:rPr>
              <a:t>Isolated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instruments</a:t>
            </a:r>
            <a:r>
              <a:rPr lang="pt-PT" sz="1400" b="1" dirty="0" smtClean="0">
                <a:solidFill>
                  <a:schemeClr val="tx1"/>
                </a:solidFill>
              </a:rPr>
              <a:t>, </a:t>
            </a:r>
            <a:r>
              <a:rPr lang="pt-PT" sz="1400" b="1" dirty="0" err="1" smtClean="0">
                <a:solidFill>
                  <a:schemeClr val="tx1"/>
                </a:solidFill>
              </a:rPr>
              <a:t>one</a:t>
            </a:r>
            <a:r>
              <a:rPr lang="pt-PT" sz="1400" b="1" dirty="0" smtClean="0">
                <a:solidFill>
                  <a:schemeClr val="tx1"/>
                </a:solidFill>
              </a:rPr>
              <a:t> output does </a:t>
            </a:r>
            <a:r>
              <a:rPr lang="pt-PT" sz="1400" b="1" dirty="0" err="1" smtClean="0">
                <a:solidFill>
                  <a:schemeClr val="tx1"/>
                </a:solidFill>
              </a:rPr>
              <a:t>not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affect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the</a:t>
            </a:r>
            <a:r>
              <a:rPr lang="pt-PT" sz="1400" b="1" dirty="0" smtClean="0">
                <a:solidFill>
                  <a:schemeClr val="tx1"/>
                </a:solidFill>
              </a:rPr>
              <a:t> </a:t>
            </a:r>
            <a:r>
              <a:rPr lang="pt-PT" sz="1400" b="1" dirty="0" err="1" smtClean="0">
                <a:solidFill>
                  <a:schemeClr val="tx1"/>
                </a:solidFill>
              </a:rPr>
              <a:t>others</a:t>
            </a:r>
            <a:endParaRPr lang="pt-PT" sz="1400" b="1" dirty="0">
              <a:solidFill>
                <a:schemeClr val="tx1"/>
              </a:solidFill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black">
          <a:xfrm>
            <a:off x="1630363" y="1366838"/>
            <a:ext cx="3033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buFontTx/>
              <a:buNone/>
            </a:pPr>
            <a:r>
              <a:rPr lang="pt-PT" b="1">
                <a:solidFill>
                  <a:schemeClr val="accent2"/>
                </a:solidFill>
              </a:rPr>
              <a:t>Segment Protector (SP)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black">
          <a:xfrm>
            <a:off x="6216650" y="1306513"/>
            <a:ext cx="2255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buFontTx/>
              <a:buNone/>
            </a:pPr>
            <a:r>
              <a:rPr lang="pt-PT" b="1">
                <a:solidFill>
                  <a:schemeClr val="accent2"/>
                </a:solidFill>
              </a:rPr>
              <a:t>Field Barrier (FB)</a:t>
            </a:r>
          </a:p>
        </p:txBody>
      </p:sp>
      <p:pic>
        <p:nvPicPr>
          <p:cNvPr id="20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3397250"/>
            <a:ext cx="63500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3840163"/>
            <a:ext cx="542925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Conexão recta 22"/>
          <p:cNvCxnSpPr/>
          <p:nvPr/>
        </p:nvCxnSpPr>
        <p:spPr>
          <a:xfrm>
            <a:off x="5892423" y="3543687"/>
            <a:ext cx="0" cy="31257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3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Hardware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6" descr="DSC083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817563"/>
            <a:ext cx="7621588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87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Software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dirty="0" err="1" smtClean="0"/>
              <a:t>Getting</a:t>
            </a:r>
            <a:r>
              <a:rPr lang="pt-PT" dirty="0" smtClean="0"/>
              <a:t> </a:t>
            </a:r>
            <a:r>
              <a:rPr lang="pt-PT" dirty="0" err="1" smtClean="0"/>
              <a:t>things</a:t>
            </a:r>
            <a:r>
              <a:rPr lang="pt-PT" dirty="0" smtClean="0"/>
              <a:t> to </a:t>
            </a:r>
            <a:r>
              <a:rPr lang="pt-PT" dirty="0" err="1" smtClean="0"/>
              <a:t>work</a:t>
            </a:r>
            <a:endParaRPr lang="pt-P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736313"/>
            <a:ext cx="3790950" cy="339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3"/>
          <a:stretch/>
        </p:blipFill>
        <p:spPr bwMode="auto">
          <a:xfrm>
            <a:off x="5519737" y="1672019"/>
            <a:ext cx="3705225" cy="35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onexão recta 6"/>
          <p:cNvCxnSpPr/>
          <p:nvPr/>
        </p:nvCxnSpPr>
        <p:spPr>
          <a:xfrm>
            <a:off x="4920873" y="1736313"/>
            <a:ext cx="0" cy="37405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247650" y="5295900"/>
            <a:ext cx="3573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Printers on a network </a:t>
            </a:r>
          </a:p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	need specific drivers to work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519737" y="5215265"/>
            <a:ext cx="35734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Fieldbus devices on </a:t>
            </a:r>
            <a:r>
              <a:rPr lang="en-US" sz="1400" b="1" smtClean="0">
                <a:latin typeface="Arial" pitchFamily="34" charset="0"/>
                <a:cs typeface="Arial" pitchFamily="34" charset="0"/>
              </a:rPr>
              <a:t>a segment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	need specific drivers to work</a:t>
            </a:r>
          </a:p>
          <a:p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Must match brand</a:t>
            </a:r>
            <a:r>
              <a:rPr lang="en-US" sz="1400" b="1" u="sng" dirty="0" smtClean="0">
                <a:latin typeface="Arial" pitchFamily="34" charset="0"/>
                <a:cs typeface="Arial" pitchFamily="34" charset="0"/>
              </a:rPr>
              <a:t>, model and revision</a:t>
            </a:r>
            <a:endParaRPr lang="en-US" sz="1400" b="1" u="sng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89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Software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dirty="0" err="1" smtClean="0"/>
              <a:t>Device</a:t>
            </a:r>
            <a:r>
              <a:rPr lang="pt-PT" dirty="0" smtClean="0"/>
              <a:t> </a:t>
            </a:r>
            <a:r>
              <a:rPr lang="pt-PT" dirty="0"/>
              <a:t>drivers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4"/>
          <a:stretch/>
        </p:blipFill>
        <p:spPr bwMode="auto">
          <a:xfrm>
            <a:off x="3831434" y="452438"/>
            <a:ext cx="1985962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exão recta 4"/>
          <p:cNvCxnSpPr/>
          <p:nvPr/>
        </p:nvCxnSpPr>
        <p:spPr>
          <a:xfrm>
            <a:off x="4917321" y="2231613"/>
            <a:ext cx="0" cy="37405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506331" y="1993488"/>
            <a:ext cx="3951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>
                <a:solidFill>
                  <a:schemeClr val="accent2"/>
                </a:solidFill>
              </a:rPr>
              <a:t>FDT </a:t>
            </a:r>
            <a:r>
              <a:rPr lang="en-US" dirty="0" err="1" smtClean="0">
                <a:solidFill>
                  <a:schemeClr val="accent2"/>
                </a:solidFill>
              </a:rPr>
              <a:t>tecnology</a:t>
            </a:r>
            <a:r>
              <a:rPr lang="en-US" dirty="0" smtClean="0">
                <a:solidFill>
                  <a:schemeClr val="accent2"/>
                </a:solidFill>
              </a:rPr>
              <a:t> – DD – Device Descriptors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Text files</a:t>
            </a:r>
            <a:r>
              <a:rPr lang="en-US" dirty="0" smtClean="0"/>
              <a:t> that describe with a pre-defined syntax the characteristics and </a:t>
            </a:r>
            <a:r>
              <a:rPr lang="en-US" u="sng" dirty="0" smtClean="0"/>
              <a:t>capabilities</a:t>
            </a:r>
            <a:r>
              <a:rPr lang="en-US" dirty="0" smtClean="0"/>
              <a:t> of the devices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8" y="3468481"/>
            <a:ext cx="2498469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ângulo 5"/>
          <p:cNvSpPr/>
          <p:nvPr/>
        </p:nvSpPr>
        <p:spPr>
          <a:xfrm>
            <a:off x="5267325" y="2018992"/>
            <a:ext cx="4448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pt-PT" dirty="0">
                <a:solidFill>
                  <a:schemeClr val="accent2"/>
                </a:solidFill>
              </a:rPr>
              <a:t>DTM – </a:t>
            </a:r>
            <a:r>
              <a:rPr lang="pt-PT" dirty="0" err="1">
                <a:solidFill>
                  <a:schemeClr val="accent2"/>
                </a:solidFill>
              </a:rPr>
              <a:t>Device</a:t>
            </a:r>
            <a:r>
              <a:rPr lang="pt-PT" dirty="0">
                <a:solidFill>
                  <a:schemeClr val="accent2"/>
                </a:solidFill>
              </a:rPr>
              <a:t> </a:t>
            </a:r>
            <a:r>
              <a:rPr lang="pt-PT" dirty="0" err="1">
                <a:solidFill>
                  <a:schemeClr val="accent2"/>
                </a:solidFill>
              </a:rPr>
              <a:t>Type</a:t>
            </a:r>
            <a:r>
              <a:rPr lang="pt-PT" dirty="0">
                <a:solidFill>
                  <a:schemeClr val="accent2"/>
                </a:solidFill>
              </a:rPr>
              <a:t> Manager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Compiled DLL </a:t>
            </a:r>
            <a:r>
              <a:rPr lang="en-US" dirty="0" smtClean="0"/>
              <a:t>that can be installed on the host and provides graphical access to the inner workings of the device</a:t>
            </a:r>
            <a:endParaRPr lang="en-US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31" y="3228535"/>
            <a:ext cx="3414712" cy="255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3278357"/>
            <a:ext cx="4044950" cy="303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3228535"/>
            <a:ext cx="4044950" cy="30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44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Software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dirty="0" smtClean="0"/>
              <a:t>DTM Files</a:t>
            </a:r>
            <a:endParaRPr lang="pt-PT" dirty="0"/>
          </a:p>
        </p:txBody>
      </p:sp>
      <p:pic>
        <p:nvPicPr>
          <p:cNvPr id="4" name="Picture 4" descr="al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1300163"/>
            <a:ext cx="5902325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black">
          <a:xfrm>
            <a:off x="4283869" y="3744913"/>
            <a:ext cx="640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PT" sz="1200" b="1" dirty="0" err="1" smtClean="0">
                <a:solidFill>
                  <a:schemeClr val="bg1"/>
                </a:solidFill>
              </a:rPr>
              <a:t>Work</a:t>
            </a:r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black">
          <a:xfrm>
            <a:off x="4097338" y="3027363"/>
            <a:ext cx="1054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PT" sz="1200" b="1" dirty="0" err="1" smtClean="0">
                <a:solidFill>
                  <a:schemeClr val="bg1"/>
                </a:solidFill>
              </a:rPr>
              <a:t>Provide</a:t>
            </a:r>
            <a:r>
              <a:rPr lang="pt-PT" sz="1200" b="1" dirty="0" smtClean="0">
                <a:solidFill>
                  <a:schemeClr val="bg1"/>
                </a:solidFill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</a:rPr>
              <a:t>DTM’s</a:t>
            </a:r>
            <a:endParaRPr lang="pt-PT" sz="1200" b="1" dirty="0">
              <a:solidFill>
                <a:schemeClr val="bg1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black">
          <a:xfrm>
            <a:off x="4097337" y="2570163"/>
            <a:ext cx="122713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PT" sz="1200" b="1" dirty="0" smtClean="0">
                <a:solidFill>
                  <a:schemeClr val="accent2"/>
                </a:solidFill>
              </a:rPr>
              <a:t>Some </a:t>
            </a:r>
            <a:r>
              <a:rPr lang="pt-PT" sz="1200" b="1" dirty="0" err="1" smtClean="0">
                <a:solidFill>
                  <a:schemeClr val="accent2"/>
                </a:solidFill>
              </a:rPr>
              <a:t>Models</a:t>
            </a:r>
            <a:endParaRPr lang="pt-PT" sz="1200" b="1" dirty="0">
              <a:solidFill>
                <a:schemeClr val="accent2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black">
          <a:xfrm>
            <a:off x="4111624" y="2066925"/>
            <a:ext cx="12985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PT" sz="1200" b="1" dirty="0" smtClean="0">
                <a:solidFill>
                  <a:schemeClr val="accent2"/>
                </a:solidFill>
              </a:rPr>
              <a:t>Some </a:t>
            </a:r>
            <a:r>
              <a:rPr lang="pt-PT" sz="1200" b="1" dirty="0" err="1" smtClean="0">
                <a:solidFill>
                  <a:schemeClr val="accent2"/>
                </a:solidFill>
              </a:rPr>
              <a:t>brands</a:t>
            </a:r>
            <a:endParaRPr lang="pt-PT" sz="1200" b="1" dirty="0">
              <a:solidFill>
                <a:schemeClr val="accent2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black">
          <a:xfrm>
            <a:off x="4095750" y="1547813"/>
            <a:ext cx="10541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PT" sz="1200" b="1" dirty="0" smtClean="0">
                <a:solidFill>
                  <a:schemeClr val="accent2"/>
                </a:solidFill>
              </a:rPr>
              <a:t>FF </a:t>
            </a:r>
            <a:r>
              <a:rPr lang="pt-PT" sz="1200" b="1" dirty="0" err="1" smtClean="0">
                <a:solidFill>
                  <a:schemeClr val="accent2"/>
                </a:solidFill>
              </a:rPr>
              <a:t>Devices</a:t>
            </a:r>
            <a:endParaRPr lang="pt-PT" sz="1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627681" y="1505507"/>
            <a:ext cx="5815651" cy="4817315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cap="all" spc="300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0 – </a:t>
            </a:r>
            <a:r>
              <a:rPr lang="en-US" cap="all" spc="300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who we are 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cap="all" spc="300" dirty="0" smtClean="0">
              <a:latin typeface="Trebuchet MS" panose="020B06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spc="300" dirty="0" smtClean="0">
                <a:latin typeface="Trebuchet MS" panose="020B0603020202020204" pitchFamily="34" charset="0"/>
              </a:rPr>
              <a:t>1 – </a:t>
            </a:r>
            <a:r>
              <a:rPr lang="en-US" cap="all" spc="300" dirty="0" err="1" smtClean="0">
                <a:latin typeface="Trebuchet MS" panose="020B0603020202020204" pitchFamily="34" charset="0"/>
              </a:rPr>
              <a:t>Aveiro</a:t>
            </a:r>
            <a:r>
              <a:rPr lang="en-US" cap="all" spc="300" dirty="0" smtClean="0">
                <a:latin typeface="Trebuchet MS" panose="020B0603020202020204" pitchFamily="34" charset="0"/>
              </a:rPr>
              <a:t> </a:t>
            </a:r>
            <a:r>
              <a:rPr lang="en-US" cap="all" spc="300" dirty="0" err="1" smtClean="0">
                <a:latin typeface="Trebuchet MS" panose="020B0603020202020204" pitchFamily="34" charset="0"/>
              </a:rPr>
              <a:t>Harbour</a:t>
            </a:r>
            <a:endParaRPr lang="en-US" cap="all" spc="300" dirty="0" smtClean="0">
              <a:latin typeface="Trebuchet MS" panose="020B06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spc="3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	Needs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spc="3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	Solutions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spc="3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	Simple and scalable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cap="all" spc="300" dirty="0" smtClean="0">
              <a:solidFill>
                <a:schemeClr val="bg1">
                  <a:lumMod val="65000"/>
                </a:schemeClr>
              </a:solidFill>
              <a:latin typeface="Trebuchet MS" panose="020B06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spc="300" dirty="0" smtClean="0">
                <a:latin typeface="Trebuchet MS" panose="020B0603020202020204" pitchFamily="34" charset="0"/>
              </a:rPr>
              <a:t>2 </a:t>
            </a:r>
            <a:r>
              <a:rPr lang="en-US" cap="all" spc="300" dirty="0">
                <a:latin typeface="Trebuchet MS" panose="020B0603020202020204" pitchFamily="34" charset="0"/>
              </a:rPr>
              <a:t>–</a:t>
            </a:r>
            <a:r>
              <a:rPr lang="en-US" cap="all" spc="300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cap="all" spc="300" dirty="0" smtClean="0">
                <a:latin typeface="Trebuchet MS" panose="020B0603020202020204" pitchFamily="34" charset="0"/>
              </a:rPr>
              <a:t>Fieldbus in CUF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spc="3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	Why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spc="3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	How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spc="3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	Time management in FF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spc="3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	Anatomy of a FF device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spc="3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	Hacking with FF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cap="all" spc="300" dirty="0" smtClean="0">
              <a:latin typeface="Trebuchet MS" panose="020B06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spc="300" dirty="0" smtClean="0">
                <a:latin typeface="Trebuchet MS" panose="020B0603020202020204" pitchFamily="34" charset="0"/>
              </a:rPr>
              <a:t>3 – Remote internet access to a smart FIELD device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spc="300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	</a:t>
            </a:r>
            <a:r>
              <a:rPr lang="en-US" cap="all" spc="3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ET phone home …</a:t>
            </a:r>
            <a:endParaRPr lang="en-US" cap="all" spc="300" dirty="0">
              <a:solidFill>
                <a:srgbClr val="00B05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INDEX</a:t>
            </a:r>
            <a:endParaRPr lang="en-US" dirty="0"/>
          </a:p>
        </p:txBody>
      </p:sp>
      <p:pic>
        <p:nvPicPr>
          <p:cNvPr id="6" name="Imagem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78" b="100000" l="484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428" b="6357"/>
          <a:stretch/>
        </p:blipFill>
        <p:spPr bwMode="auto">
          <a:xfrm>
            <a:off x="5338919" y="1493963"/>
            <a:ext cx="4572000" cy="5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71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203325"/>
            <a:ext cx="9144000" cy="5146675"/>
          </a:xfrm>
          <a:prstGeom prst="rect">
            <a:avLst/>
          </a:prstGeom>
        </p:spPr>
      </p:pic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Software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Time Management in a FF segment</a:t>
            </a:r>
            <a:endParaRPr lang="en-US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black">
          <a:xfrm>
            <a:off x="1824038" y="3594101"/>
            <a:ext cx="553085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black">
          <a:xfrm>
            <a:off x="2133600" y="3275013"/>
            <a:ext cx="4068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pt-PT" sz="1600" dirty="0" smtClean="0"/>
              <a:t>Free time for </a:t>
            </a:r>
            <a:r>
              <a:rPr lang="pt-PT" sz="1600" dirty="0" err="1" smtClean="0"/>
              <a:t>other</a:t>
            </a:r>
            <a:r>
              <a:rPr lang="pt-PT" sz="1600" dirty="0" smtClean="0"/>
              <a:t> </a:t>
            </a:r>
            <a:r>
              <a:rPr lang="pt-PT" sz="1600" dirty="0" err="1" smtClean="0"/>
              <a:t>operations</a:t>
            </a:r>
            <a:endParaRPr lang="pt-PT" sz="1600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black">
          <a:xfrm>
            <a:off x="2087563" y="3671888"/>
            <a:ext cx="4068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pt-PT" sz="1600" dirty="0" err="1"/>
              <a:t>Uploads</a:t>
            </a:r>
            <a:r>
              <a:rPr lang="pt-PT" sz="1600" dirty="0"/>
              <a:t>, Downloads, </a:t>
            </a:r>
            <a:r>
              <a:rPr lang="pt-PT" sz="1600" dirty="0" err="1" smtClean="0"/>
              <a:t>alarms</a:t>
            </a:r>
            <a:r>
              <a:rPr lang="pt-PT" sz="1600" dirty="0" smtClean="0"/>
              <a:t>, </a:t>
            </a:r>
            <a:r>
              <a:rPr lang="pt-PT" sz="1600" dirty="0" err="1" smtClean="0"/>
              <a:t>additional</a:t>
            </a:r>
            <a:r>
              <a:rPr lang="pt-PT" sz="1600" dirty="0" smtClean="0"/>
              <a:t> </a:t>
            </a:r>
            <a:r>
              <a:rPr lang="pt-PT" sz="1600" dirty="0" err="1" smtClean="0"/>
              <a:t>variables</a:t>
            </a:r>
            <a:r>
              <a:rPr lang="pt-PT" sz="1600" dirty="0" smtClean="0"/>
              <a:t> </a:t>
            </a:r>
            <a:r>
              <a:rPr lang="pt-PT" sz="1600" dirty="0" err="1" smtClean="0"/>
              <a:t>besides</a:t>
            </a:r>
            <a:r>
              <a:rPr lang="pt-PT" sz="1600" dirty="0" smtClean="0"/>
              <a:t> </a:t>
            </a:r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dirty="0" err="1" smtClean="0"/>
              <a:t>official</a:t>
            </a:r>
            <a:r>
              <a:rPr lang="pt-PT" sz="1600" dirty="0" smtClean="0"/>
              <a:t> </a:t>
            </a:r>
            <a:r>
              <a:rPr lang="pt-PT" sz="1600" dirty="0" err="1" smtClean="0"/>
              <a:t>ones</a:t>
            </a:r>
            <a:r>
              <a:rPr lang="pt-PT" sz="1600" dirty="0" smtClean="0"/>
              <a:t>.</a:t>
            </a:r>
            <a:endParaRPr lang="pt-PT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6" b="100000" l="0" r="90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4" y="1531143"/>
            <a:ext cx="108057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82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Software 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dirty="0" err="1" smtClean="0"/>
              <a:t>Anatomy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FF </a:t>
            </a:r>
            <a:r>
              <a:rPr lang="pt-PT" dirty="0" err="1" smtClean="0"/>
              <a:t>Device</a:t>
            </a:r>
            <a:endParaRPr lang="pt-PT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4000500" y="2193925"/>
            <a:ext cx="4152900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black">
          <a:xfrm flipH="1">
            <a:off x="7123113" y="2374900"/>
            <a:ext cx="676275" cy="441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black">
          <a:xfrm flipV="1">
            <a:off x="3805238" y="4700588"/>
            <a:ext cx="963612" cy="8429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black">
          <a:xfrm flipH="1" flipV="1">
            <a:off x="7518400" y="4705350"/>
            <a:ext cx="523875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2570163"/>
            <a:ext cx="2103438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black">
          <a:xfrm>
            <a:off x="2816225" y="5572125"/>
            <a:ext cx="2667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pt-PT" sz="1600" b="1" dirty="0"/>
              <a:t>1 </a:t>
            </a:r>
            <a:r>
              <a:rPr lang="pt-PT" sz="1600" b="1" dirty="0" smtClean="0"/>
              <a:t>per </a:t>
            </a:r>
            <a:r>
              <a:rPr lang="en-US" sz="1600" b="1" dirty="0" err="1" smtClean="0"/>
              <a:t>measurment</a:t>
            </a:r>
            <a:r>
              <a:rPr lang="pt-PT" sz="1600" b="1" dirty="0" smtClean="0"/>
              <a:t> sensor</a:t>
            </a:r>
            <a:endParaRPr lang="pt-PT" sz="1600" b="1" dirty="0"/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black">
          <a:xfrm>
            <a:off x="3224213" y="2860675"/>
            <a:ext cx="1052512" cy="808038"/>
          </a:xfrm>
          <a:prstGeom prst="leftRightArrow">
            <a:avLst>
              <a:gd name="adj1" fmla="val 50000"/>
              <a:gd name="adj2" fmla="val 26051"/>
            </a:avLst>
          </a:prstGeom>
          <a:solidFill>
            <a:srgbClr val="33CC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black">
          <a:xfrm>
            <a:off x="7502525" y="2009775"/>
            <a:ext cx="7659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pt-PT" sz="1600" b="1" dirty="0" smtClean="0"/>
              <a:t>CPU</a:t>
            </a:r>
            <a:endParaRPr lang="pt-PT" sz="1600" b="1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black">
          <a:xfrm>
            <a:off x="7901781" y="5530850"/>
            <a:ext cx="16898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666666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666666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666666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666666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6666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pt-PT" sz="1600" b="1" dirty="0"/>
              <a:t>1 </a:t>
            </a:r>
            <a:r>
              <a:rPr lang="pt-PT" sz="1600" b="1" dirty="0" smtClean="0"/>
              <a:t>per </a:t>
            </a:r>
            <a:r>
              <a:rPr lang="en-US" sz="1600" b="1" dirty="0" smtClean="0"/>
              <a:t>variable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58942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Software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Transmitters &amp; Sensors</a:t>
            </a:r>
            <a:endParaRPr lang="en-US" dirty="0"/>
          </a:p>
        </p:txBody>
      </p:sp>
      <p:pic>
        <p:nvPicPr>
          <p:cNvPr id="4" name="Picture 4" descr="Dsc016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7"/>
          <a:stretch>
            <a:fillRect/>
          </a:stretch>
        </p:blipFill>
        <p:spPr bwMode="auto">
          <a:xfrm>
            <a:off x="676275" y="1250155"/>
            <a:ext cx="6448425" cy="483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248525" y="5314950"/>
            <a:ext cx="2545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FF </a:t>
            </a:r>
            <a:r>
              <a:rPr lang="pt-PT" dirty="0" err="1" smtClean="0"/>
              <a:t>CPU’s</a:t>
            </a:r>
            <a:r>
              <a:rPr lang="pt-PT" dirty="0" smtClean="0"/>
              <a:t> (</a:t>
            </a:r>
            <a:r>
              <a:rPr lang="pt-PT" dirty="0" err="1" smtClean="0"/>
              <a:t>transmitters</a:t>
            </a:r>
            <a:r>
              <a:rPr lang="pt-PT" dirty="0" smtClean="0"/>
              <a:t>) </a:t>
            </a:r>
            <a:r>
              <a:rPr lang="pt-PT" dirty="0" err="1" smtClean="0"/>
              <a:t>at</a:t>
            </a:r>
            <a:endParaRPr lang="pt-PT" dirty="0" smtClean="0"/>
          </a:p>
          <a:p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ground</a:t>
            </a:r>
            <a:r>
              <a:rPr lang="pt-PT" dirty="0" smtClean="0"/>
              <a:t> </a:t>
            </a:r>
            <a:r>
              <a:rPr lang="pt-PT" dirty="0" err="1" smtClean="0"/>
              <a:t>flour</a:t>
            </a:r>
            <a:r>
              <a:rPr lang="pt-PT" dirty="0" smtClean="0"/>
              <a:t> </a:t>
            </a:r>
            <a:r>
              <a:rPr lang="pt-PT" dirty="0" err="1" smtClean="0"/>
              <a:t>level</a:t>
            </a:r>
            <a:endParaRPr lang="pt-PT" dirty="0"/>
          </a:p>
        </p:txBody>
      </p:sp>
      <p:sp>
        <p:nvSpPr>
          <p:cNvPr id="6" name="CaixaDeTexto 5"/>
          <p:cNvSpPr txBox="1"/>
          <p:nvPr/>
        </p:nvSpPr>
        <p:spPr>
          <a:xfrm>
            <a:off x="7248525" y="3162300"/>
            <a:ext cx="2073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FF Sensors </a:t>
            </a:r>
            <a:r>
              <a:rPr lang="en-US" dirty="0" err="1" smtClean="0"/>
              <a:t>scatered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throghout</a:t>
            </a:r>
            <a:r>
              <a:rPr lang="en-US" dirty="0" smtClean="0"/>
              <a:t> all stages</a:t>
            </a:r>
            <a:endParaRPr lang="en-US" dirty="0"/>
          </a:p>
        </p:txBody>
      </p:sp>
      <p:cxnSp>
        <p:nvCxnSpPr>
          <p:cNvPr id="8" name="Conexão recta unidireccional 7"/>
          <p:cNvCxnSpPr>
            <a:stCxn id="6" idx="1"/>
          </p:cNvCxnSpPr>
          <p:nvPr/>
        </p:nvCxnSpPr>
        <p:spPr>
          <a:xfrm flipH="1">
            <a:off x="6134100" y="3485466"/>
            <a:ext cx="1114425" cy="8769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cta unidireccional 9"/>
          <p:cNvCxnSpPr>
            <a:stCxn id="6" idx="1"/>
          </p:cNvCxnSpPr>
          <p:nvPr/>
        </p:nvCxnSpPr>
        <p:spPr>
          <a:xfrm flipH="1">
            <a:off x="6134100" y="3485466"/>
            <a:ext cx="1114425" cy="1828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cta unidireccional 11"/>
          <p:cNvCxnSpPr>
            <a:stCxn id="6" idx="1"/>
          </p:cNvCxnSpPr>
          <p:nvPr/>
        </p:nvCxnSpPr>
        <p:spPr>
          <a:xfrm flipH="1" flipV="1">
            <a:off x="6134100" y="2876550"/>
            <a:ext cx="1114425" cy="6089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90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Software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dirty="0" smtClean="0"/>
              <a:t>Sensor </a:t>
            </a:r>
            <a:r>
              <a:rPr lang="pt-PT" dirty="0" err="1" smtClean="0"/>
              <a:t>capabilities</a:t>
            </a:r>
            <a:endParaRPr lang="pt-PT" dirty="0"/>
          </a:p>
        </p:txBody>
      </p:sp>
      <p:cxnSp>
        <p:nvCxnSpPr>
          <p:cNvPr id="4" name="Conexão recta 3"/>
          <p:cNvCxnSpPr/>
          <p:nvPr/>
        </p:nvCxnSpPr>
        <p:spPr>
          <a:xfrm>
            <a:off x="4917321" y="1539051"/>
            <a:ext cx="0" cy="37405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506331" y="1993488"/>
            <a:ext cx="39513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>
                <a:solidFill>
                  <a:schemeClr val="accent2"/>
                </a:solidFill>
              </a:rPr>
              <a:t>Conventional 4-20mA </a:t>
            </a:r>
          </a:p>
          <a:p>
            <a:pPr marL="342900" indent="-342900"/>
            <a:endParaRPr lang="en-US" dirty="0">
              <a:solidFill>
                <a:schemeClr val="accent2"/>
              </a:solidFill>
            </a:endParaRPr>
          </a:p>
          <a:p>
            <a:pPr marL="342900" indent="-342900"/>
            <a:r>
              <a:rPr lang="en-US" sz="1600" dirty="0" smtClean="0">
                <a:latin typeface="Arial" pitchFamily="34" charset="0"/>
                <a:cs typeface="Arial" pitchFamily="34" charset="0"/>
              </a:rPr>
              <a:t>Fixed ranges, calibrated. Hard limits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9" r="38162"/>
          <a:stretch/>
        </p:blipFill>
        <p:spPr bwMode="auto">
          <a:xfrm>
            <a:off x="706356" y="2783468"/>
            <a:ext cx="762000" cy="312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3" t="51" r="3308" b="7095"/>
          <a:stretch/>
        </p:blipFill>
        <p:spPr bwMode="auto">
          <a:xfrm>
            <a:off x="5411706" y="2578978"/>
            <a:ext cx="762000" cy="29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411706" y="1862901"/>
            <a:ext cx="395136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>
                <a:solidFill>
                  <a:schemeClr val="accent2"/>
                </a:solidFill>
              </a:rPr>
              <a:t>Field bus device</a:t>
            </a:r>
          </a:p>
          <a:p>
            <a:pPr marL="342900" indent="-342900"/>
            <a:endParaRPr lang="en-US" dirty="0">
              <a:solidFill>
                <a:schemeClr val="accent2"/>
              </a:solidFill>
            </a:endParaRPr>
          </a:p>
          <a:p>
            <a:pPr marL="342900" indent="-342900"/>
            <a:r>
              <a:rPr lang="en-US" sz="1600" dirty="0" smtClean="0">
                <a:latin typeface="Arial" pitchFamily="34" charset="0"/>
                <a:cs typeface="Arial" pitchFamily="34" charset="0"/>
              </a:rPr>
              <a:t>The sensor is CAPABLE of measuring 	from -20 to 200ºC. We can 	choose any range within that.</a:t>
            </a:r>
          </a:p>
          <a:p>
            <a:pPr marL="342900" indent="-342900"/>
            <a:r>
              <a:rPr lang="en-US" sz="16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	If the temperature goes outside 	the select range, the device 	keeps measuring normally 	(maybe with a warning of 	“</a:t>
            </a:r>
            <a:r>
              <a:rPr lang="en-US" sz="16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outside expected range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638300" y="5095875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4 </a:t>
            </a:r>
            <a:r>
              <a:rPr lang="pt-PT" dirty="0" err="1" smtClean="0"/>
              <a:t>mA</a:t>
            </a:r>
            <a:r>
              <a:rPr lang="pt-PT" dirty="0" smtClean="0"/>
              <a:t> = 0 </a:t>
            </a:r>
            <a:r>
              <a:rPr lang="pt-PT" dirty="0" err="1" smtClean="0"/>
              <a:t>ºC</a:t>
            </a:r>
            <a:endParaRPr lang="pt-PT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638300" y="3224666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20 </a:t>
            </a:r>
            <a:r>
              <a:rPr lang="pt-PT" dirty="0" err="1" smtClean="0"/>
              <a:t>mA</a:t>
            </a:r>
            <a:r>
              <a:rPr lang="pt-PT" dirty="0" smtClean="0"/>
              <a:t> = 100 </a:t>
            </a:r>
            <a:r>
              <a:rPr lang="pt-PT" dirty="0" err="1" smtClean="0"/>
              <a:t>ºC</a:t>
            </a:r>
            <a:endParaRPr lang="pt-PT" dirty="0"/>
          </a:p>
        </p:txBody>
      </p:sp>
      <p:sp>
        <p:nvSpPr>
          <p:cNvPr id="10" name="Rectângulo 9"/>
          <p:cNvSpPr/>
          <p:nvPr/>
        </p:nvSpPr>
        <p:spPr>
          <a:xfrm>
            <a:off x="5724525" y="4030590"/>
            <a:ext cx="142875" cy="703335"/>
          </a:xfrm>
          <a:prstGeom prst="rect">
            <a:avLst/>
          </a:prstGeom>
          <a:solidFill>
            <a:srgbClr val="92D05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cxnSp>
        <p:nvCxnSpPr>
          <p:cNvPr id="13" name="Conexão recta unidireccional 12"/>
          <p:cNvCxnSpPr/>
          <p:nvPr/>
        </p:nvCxnSpPr>
        <p:spPr>
          <a:xfrm flipH="1">
            <a:off x="5867400" y="3593998"/>
            <a:ext cx="581025" cy="6446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ângulo 13"/>
          <p:cNvSpPr/>
          <p:nvPr/>
        </p:nvSpPr>
        <p:spPr>
          <a:xfrm>
            <a:off x="5724525" y="4733925"/>
            <a:ext cx="142875" cy="123825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cxnSp>
        <p:nvCxnSpPr>
          <p:cNvPr id="16" name="Conexão recta unidireccional 15"/>
          <p:cNvCxnSpPr/>
          <p:nvPr/>
        </p:nvCxnSpPr>
        <p:spPr>
          <a:xfrm flipH="1">
            <a:off x="5883193" y="4238625"/>
            <a:ext cx="581026" cy="5572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ângulo 17"/>
          <p:cNvSpPr/>
          <p:nvPr/>
        </p:nvSpPr>
        <p:spPr>
          <a:xfrm>
            <a:off x="5740319" y="3593999"/>
            <a:ext cx="127082" cy="446138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7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Software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Importance of dynamic scaling</a:t>
            </a:r>
            <a:endParaRPr lang="en-US" dirty="0"/>
          </a:p>
        </p:txBody>
      </p:sp>
      <p:grpSp>
        <p:nvGrpSpPr>
          <p:cNvPr id="5" name="Grupo 4"/>
          <p:cNvGrpSpPr/>
          <p:nvPr/>
        </p:nvGrpSpPr>
        <p:grpSpPr>
          <a:xfrm>
            <a:off x="7074355" y="3561474"/>
            <a:ext cx="2734773" cy="1251755"/>
            <a:chOff x="7343774" y="2794927"/>
            <a:chExt cx="7096125" cy="3248025"/>
          </a:xfrm>
        </p:grpSpPr>
        <p:grpSp>
          <p:nvGrpSpPr>
            <p:cNvPr id="7" name="Grupo 6"/>
            <p:cNvGrpSpPr/>
            <p:nvPr/>
          </p:nvGrpSpPr>
          <p:grpSpPr>
            <a:xfrm>
              <a:off x="8629649" y="2794927"/>
              <a:ext cx="3228975" cy="3228975"/>
              <a:chOff x="8629649" y="2794927"/>
              <a:chExt cx="3228975" cy="322897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" name="Imagem 19" descr="http://ktz.pt/conteudos/produtos/25012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2344" b="100000" l="27148" r="89844">
                            <a14:foregroundMark x1="32813" y1="58789" x2="33398" y2="76953"/>
                            <a14:foregroundMark x1="67188" y1="51563" x2="68164" y2="61133"/>
                            <a14:foregroundMark x1="38672" y1="49609" x2="50977" y2="60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9649" y="2794927"/>
                <a:ext cx="3228975" cy="3228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 rot="21113160">
                <a:off x="9828125" y="3800031"/>
                <a:ext cx="866775" cy="26184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t-PT" sz="1100" b="1" cap="none" spc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pic>
            <p:nvPicPr>
              <p:cNvPr id="22" name="Imagem 21" descr="http://ww2.eq.uc.pt/Members/webmaster/noticias/bolsa-CUF-Fev07/image_mini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8261" b="93043" l="32759" r="89080">
                            <a14:foregroundMark x1="63793" y1="73913" x2="55747" y2="71304"/>
                            <a14:foregroundMark x1="81034" y1="57391" x2="69540" y2="5739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993"/>
              <a:stretch/>
            </p:blipFill>
            <p:spPr bwMode="auto">
              <a:xfrm rot="21318499">
                <a:off x="9649577" y="3794351"/>
                <a:ext cx="1009650" cy="367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upo 7"/>
            <p:cNvGrpSpPr/>
            <p:nvPr/>
          </p:nvGrpSpPr>
          <p:grpSpPr>
            <a:xfrm>
              <a:off x="7343774" y="2804452"/>
              <a:ext cx="3228975" cy="3228975"/>
              <a:chOff x="7343774" y="2804452"/>
              <a:chExt cx="3228975" cy="322897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7" name="Imagem 16" descr="http://ktz.pt/conteudos/produtos/2501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344" b="100000" l="27148" r="89844">
                            <a14:foregroundMark x1="32813" y1="58789" x2="33398" y2="76953"/>
                            <a14:foregroundMark x1="67188" y1="51563" x2="68164" y2="61133"/>
                            <a14:foregroundMark x1="38672" y1="49609" x2="50977" y2="60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3774" y="2804452"/>
                <a:ext cx="3228975" cy="3228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Oval 17"/>
              <p:cNvSpPr/>
              <p:nvPr/>
            </p:nvSpPr>
            <p:spPr>
              <a:xfrm rot="21113160">
                <a:off x="8542250" y="3809556"/>
                <a:ext cx="866775" cy="26184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t-PT" sz="1100" b="1" cap="none" spc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pic>
            <p:nvPicPr>
              <p:cNvPr id="19" name="Imagem 18" descr="http://ww2.eq.uc.pt/Members/webmaster/noticias/bolsa-CUF-Fev07/image_mini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38261" b="93043" l="32759" r="89080">
                            <a14:foregroundMark x1="63793" y1="73913" x2="55747" y2="71304"/>
                            <a14:foregroundMark x1="81034" y1="57391" x2="69540" y2="5739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993"/>
              <a:stretch/>
            </p:blipFill>
            <p:spPr bwMode="auto">
              <a:xfrm rot="21318499">
                <a:off x="8363702" y="3803876"/>
                <a:ext cx="1009650" cy="367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upo 8"/>
            <p:cNvGrpSpPr/>
            <p:nvPr/>
          </p:nvGrpSpPr>
          <p:grpSpPr>
            <a:xfrm>
              <a:off x="11210924" y="2804452"/>
              <a:ext cx="3228975" cy="3228975"/>
              <a:chOff x="11210924" y="2804452"/>
              <a:chExt cx="3228975" cy="322897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" name="Imagem 13" descr="http://ktz.pt/conteudos/produtos/2501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344" b="100000" l="27148" r="89844">
                            <a14:foregroundMark x1="32813" y1="58789" x2="33398" y2="76953"/>
                            <a14:foregroundMark x1="67188" y1="51563" x2="68164" y2="61133"/>
                            <a14:foregroundMark x1="38672" y1="49609" x2="50977" y2="60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10924" y="2804452"/>
                <a:ext cx="3228975" cy="3228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Oval 14"/>
              <p:cNvSpPr/>
              <p:nvPr/>
            </p:nvSpPr>
            <p:spPr>
              <a:xfrm rot="21113160">
                <a:off x="12409400" y="3809556"/>
                <a:ext cx="866775" cy="26184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t-PT" sz="1100" b="1" cap="none" spc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pic>
            <p:nvPicPr>
              <p:cNvPr id="16" name="Imagem 15" descr="http://ww2.eq.uc.pt/Members/webmaster/noticias/bolsa-CUF-Fev07/image_mini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38261" b="93043" l="32759" r="89080">
                            <a14:foregroundMark x1="63793" y1="73913" x2="55747" y2="71304"/>
                            <a14:foregroundMark x1="81034" y1="57391" x2="69540" y2="5739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993"/>
              <a:stretch/>
            </p:blipFill>
            <p:spPr bwMode="auto">
              <a:xfrm rot="21318499">
                <a:off x="12230852" y="3803876"/>
                <a:ext cx="1009650" cy="367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upo 9"/>
            <p:cNvGrpSpPr/>
            <p:nvPr/>
          </p:nvGrpSpPr>
          <p:grpSpPr>
            <a:xfrm>
              <a:off x="9925049" y="2813977"/>
              <a:ext cx="3228975" cy="3228975"/>
              <a:chOff x="9925049" y="2813977"/>
              <a:chExt cx="3228975" cy="322897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1" name="Imagem 10" descr="http://ktz.pt/conteudos/produtos/2501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344" b="100000" l="27148" r="89844">
                            <a14:foregroundMark x1="32813" y1="58789" x2="33398" y2="76953"/>
                            <a14:foregroundMark x1="67188" y1="51563" x2="68164" y2="61133"/>
                            <a14:foregroundMark x1="38672" y1="49609" x2="50977" y2="60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25049" y="2813977"/>
                <a:ext cx="3228975" cy="3228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 rot="21113160">
                <a:off x="11123525" y="3819081"/>
                <a:ext cx="866775" cy="26184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t-PT" sz="1100" b="1" cap="none" spc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pic>
            <p:nvPicPr>
              <p:cNvPr id="13" name="Imagem 12" descr="http://ww2.eq.uc.pt/Members/webmaster/noticias/bolsa-CUF-Fev07/image_mini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38261" b="93043" l="32759" r="89080">
                            <a14:foregroundMark x1="63793" y1="73913" x2="55747" y2="71304"/>
                            <a14:foregroundMark x1="81034" y1="57391" x2="69540" y2="5739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993"/>
              <a:stretch/>
            </p:blipFill>
            <p:spPr bwMode="auto">
              <a:xfrm rot="21318499">
                <a:off x="10944977" y="3813401"/>
                <a:ext cx="1009650" cy="367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6" name="Imagem 5" descr="https://s3.amazonaws.com/user-media.venngage.com/197806-83d4f24fa8bc97c7b52acaf6a9b59ce0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476" b="89905" l="10000" r="90000">
                        <a14:foregroundMark x1="48438" y1="14095" x2="34531" y2="26857"/>
                        <a14:foregroundMark x1="51406" y1="6476" x2="44688" y2="16952"/>
                        <a14:foregroundMark x1="69375" y1="21143" x2="55313" y2="27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94" y="1381124"/>
            <a:ext cx="4531497" cy="371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eta para a direita 22"/>
          <p:cNvSpPr/>
          <p:nvPr/>
        </p:nvSpPr>
        <p:spPr>
          <a:xfrm>
            <a:off x="2930794" y="3571875"/>
            <a:ext cx="730736" cy="56427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sp>
        <p:nvSpPr>
          <p:cNvPr id="24" name="Seta para a direita 23"/>
          <p:cNvSpPr/>
          <p:nvPr/>
        </p:nvSpPr>
        <p:spPr>
          <a:xfrm>
            <a:off x="6626268" y="3759075"/>
            <a:ext cx="730736" cy="56427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178222" y="3084955"/>
            <a:ext cx="2166193" cy="1953585"/>
            <a:chOff x="178222" y="3084955"/>
            <a:chExt cx="2166193" cy="1953585"/>
          </a:xfrm>
        </p:grpSpPr>
        <p:pic>
          <p:nvPicPr>
            <p:cNvPr id="4" name="Imagem 3" descr="http://www.desenhosinfantis.com/Imagens/porco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299" b="89610" l="9981" r="982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22" y="3084955"/>
              <a:ext cx="2166193" cy="160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aixaDeTexto 25"/>
            <p:cNvSpPr txBox="1"/>
            <p:nvPr/>
          </p:nvSpPr>
          <p:spPr>
            <a:xfrm>
              <a:off x="344015" y="4669208"/>
              <a:ext cx="1834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 smtClean="0"/>
                <a:t>Up</a:t>
              </a:r>
              <a:r>
                <a:rPr lang="pt-PT" dirty="0" smtClean="0"/>
                <a:t> to 150 Kg </a:t>
              </a:r>
              <a:r>
                <a:rPr lang="pt-PT" dirty="0" err="1" smtClean="0"/>
                <a:t>max</a:t>
              </a:r>
              <a:endParaRPr lang="pt-PT" dirty="0"/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-379369" y="2567407"/>
            <a:ext cx="3876674" cy="3257756"/>
            <a:chOff x="2616244" y="4015783"/>
            <a:chExt cx="3876674" cy="3257756"/>
          </a:xfrm>
        </p:grpSpPr>
        <p:pic>
          <p:nvPicPr>
            <p:cNvPr id="25" name="Imagem 24" descr="http://www.desenhosinfantis.com/Imagens/porco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9129" l="322" r="992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244" y="4015783"/>
              <a:ext cx="3876674" cy="2863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aixaDeTexto 26"/>
            <p:cNvSpPr txBox="1"/>
            <p:nvPr/>
          </p:nvSpPr>
          <p:spPr>
            <a:xfrm>
              <a:off x="3895910" y="6904207"/>
              <a:ext cx="1154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/>
                <a:t>300 Kg </a:t>
              </a:r>
              <a:r>
                <a:rPr lang="pt-PT" dirty="0" err="1" smtClean="0"/>
                <a:t>pig</a:t>
              </a:r>
              <a:endParaRPr lang="pt-PT" dirty="0"/>
            </a:p>
          </p:txBody>
        </p:sp>
      </p:grpSp>
      <p:sp>
        <p:nvSpPr>
          <p:cNvPr id="33" name="CaixaDeTexto 32"/>
          <p:cNvSpPr txBox="1"/>
          <p:nvPr/>
        </p:nvSpPr>
        <p:spPr>
          <a:xfrm>
            <a:off x="4324350" y="5038540"/>
            <a:ext cx="20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plant is </a:t>
            </a:r>
            <a:r>
              <a:rPr lang="en-US" dirty="0" err="1" smtClean="0"/>
              <a:t>actualy</a:t>
            </a:r>
            <a:endParaRPr lang="en-US" dirty="0" smtClean="0"/>
          </a:p>
          <a:p>
            <a:r>
              <a:rPr lang="en-US" dirty="0" smtClean="0"/>
              <a:t> 8 stores high …</a:t>
            </a:r>
            <a:endParaRPr lang="en-US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344015" y="5844213"/>
            <a:ext cx="200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2 </a:t>
            </a:r>
            <a:r>
              <a:rPr lang="pt-PT" dirty="0" err="1" smtClean="0"/>
              <a:t>days</a:t>
            </a:r>
            <a:r>
              <a:rPr lang="pt-PT" dirty="0" smtClean="0"/>
              <a:t> </a:t>
            </a:r>
            <a:r>
              <a:rPr lang="pt-PT" dirty="0" err="1" smtClean="0"/>
              <a:t>after</a:t>
            </a:r>
            <a:r>
              <a:rPr lang="pt-PT" dirty="0" smtClean="0"/>
              <a:t> </a:t>
            </a:r>
            <a:r>
              <a:rPr lang="pt-PT" dirty="0" err="1" smtClean="0"/>
              <a:t>startup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9879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Software – </a:t>
            </a:r>
            <a:r>
              <a:rPr lang="pt-PT" dirty="0" err="1" smtClean="0"/>
              <a:t>Comparing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reality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8434" name="Picture 2" descr="C:\siap_files\siap\Imagens\Sinopticos\Cloro-Alcalis\PEC\Absorcao_HCl\Absorcao.fd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1975" b="6827"/>
          <a:stretch/>
        </p:blipFill>
        <p:spPr bwMode="auto">
          <a:xfrm>
            <a:off x="381000" y="1334889"/>
            <a:ext cx="7724775" cy="534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http://www.desenhosinfantis.com/Imagens/por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29" l="322" r="992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09" y="1770237"/>
            <a:ext cx="712744" cy="52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93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Software – </a:t>
            </a:r>
            <a:r>
              <a:rPr lang="pt-PT" dirty="0" err="1"/>
              <a:t>Comparing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 smtClean="0"/>
              <a:t>reality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9458" name="Picture 2" descr="C:\siap_files\siap\Imagens\Sinopticos\Cloro-Alcalis\PEC\Absorcao_HCl\Stripping.fd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0" t="11817" b="6543"/>
          <a:stretch/>
        </p:blipFill>
        <p:spPr bwMode="auto">
          <a:xfrm>
            <a:off x="529387" y="874363"/>
            <a:ext cx="7591035" cy="569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506740" y="3538007"/>
            <a:ext cx="622207" cy="622207"/>
            <a:chOff x="7343774" y="2804452"/>
            <a:chExt cx="3228975" cy="3228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Imagem 16" descr="http://ktz.pt/conteudos/produtos/2501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44" b="100000" l="27148" r="89844">
                          <a14:foregroundMark x1="32813" y1="58789" x2="33398" y2="76953"/>
                          <a14:foregroundMark x1="67188" y1="51563" x2="68164" y2="61133"/>
                          <a14:foregroundMark x1="38672" y1="49609" x2="50977" y2="6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774" y="2804452"/>
              <a:ext cx="3228975" cy="3228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/>
            <p:cNvSpPr/>
            <p:nvPr/>
          </p:nvSpPr>
          <p:spPr>
            <a:xfrm rot="21113160">
              <a:off x="8542250" y="3809556"/>
              <a:ext cx="866775" cy="26184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t-PT" sz="11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pic>
          <p:nvPicPr>
            <p:cNvPr id="19" name="Imagem 18" descr="http://ww2.eq.uc.pt/Members/webmaster/noticias/bolsa-CUF-Fev07/image_mini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261" b="93043" l="32759" r="89080">
                          <a14:foregroundMark x1="63793" y1="73913" x2="55747" y2="71304"/>
                          <a14:foregroundMark x1="81034" y1="57391" x2="69540" y2="57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93"/>
            <a:stretch/>
          </p:blipFill>
          <p:spPr bwMode="auto">
            <a:xfrm rot="21318499">
              <a:off x="8363702" y="3803876"/>
              <a:ext cx="1009650" cy="367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upo 22"/>
          <p:cNvGrpSpPr/>
          <p:nvPr/>
        </p:nvGrpSpPr>
        <p:grpSpPr>
          <a:xfrm>
            <a:off x="821191" y="3538007"/>
            <a:ext cx="622207" cy="622207"/>
            <a:chOff x="7343774" y="2804452"/>
            <a:chExt cx="3228975" cy="3228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4" name="Imagem 23" descr="http://ktz.pt/conteudos/produtos/2501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44" b="100000" l="27148" r="89844">
                          <a14:foregroundMark x1="32813" y1="58789" x2="33398" y2="76953"/>
                          <a14:foregroundMark x1="67188" y1="51563" x2="68164" y2="61133"/>
                          <a14:foregroundMark x1="38672" y1="49609" x2="50977" y2="6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774" y="2804452"/>
              <a:ext cx="3228975" cy="3228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>
            <a:xfrm rot="21113160">
              <a:off x="8542250" y="3809556"/>
              <a:ext cx="866775" cy="26184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t-PT" sz="11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pic>
          <p:nvPicPr>
            <p:cNvPr id="26" name="Imagem 25" descr="http://ww2.eq.uc.pt/Members/webmaster/noticias/bolsa-CUF-Fev07/image_mini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261" b="93043" l="32759" r="89080">
                          <a14:foregroundMark x1="63793" y1="73913" x2="55747" y2="71304"/>
                          <a14:foregroundMark x1="81034" y1="57391" x2="69540" y2="57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93"/>
            <a:stretch/>
          </p:blipFill>
          <p:spPr bwMode="auto">
            <a:xfrm rot="21318499">
              <a:off x="8363702" y="3803876"/>
              <a:ext cx="1009650" cy="367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upo 26"/>
          <p:cNvGrpSpPr/>
          <p:nvPr/>
        </p:nvGrpSpPr>
        <p:grpSpPr>
          <a:xfrm>
            <a:off x="1115003" y="3538007"/>
            <a:ext cx="622207" cy="622207"/>
            <a:chOff x="7343774" y="2804452"/>
            <a:chExt cx="3228975" cy="3228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Imagem 27" descr="http://ktz.pt/conteudos/produtos/2501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44" b="100000" l="27148" r="89844">
                          <a14:foregroundMark x1="32813" y1="58789" x2="33398" y2="76953"/>
                          <a14:foregroundMark x1="67188" y1="51563" x2="68164" y2="61133"/>
                          <a14:foregroundMark x1="38672" y1="49609" x2="50977" y2="6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774" y="2804452"/>
              <a:ext cx="3228975" cy="3228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>
            <a:xfrm rot="21113160">
              <a:off x="8542250" y="3809556"/>
              <a:ext cx="866775" cy="26184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t-PT" sz="11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pic>
          <p:nvPicPr>
            <p:cNvPr id="30" name="Imagem 29" descr="http://ww2.eq.uc.pt/Members/webmaster/noticias/bolsa-CUF-Fev07/image_mini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261" b="93043" l="32759" r="89080">
                          <a14:foregroundMark x1="63793" y1="73913" x2="55747" y2="71304"/>
                          <a14:foregroundMark x1="81034" y1="57391" x2="69540" y2="57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93"/>
            <a:stretch/>
          </p:blipFill>
          <p:spPr bwMode="auto">
            <a:xfrm rot="21318499">
              <a:off x="8363702" y="3803876"/>
              <a:ext cx="1009650" cy="367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upo 30"/>
          <p:cNvGrpSpPr/>
          <p:nvPr/>
        </p:nvGrpSpPr>
        <p:grpSpPr>
          <a:xfrm>
            <a:off x="1359961" y="3538007"/>
            <a:ext cx="622207" cy="622207"/>
            <a:chOff x="7343774" y="2804452"/>
            <a:chExt cx="3228975" cy="3228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2" name="Imagem 31" descr="http://ktz.pt/conteudos/produtos/2501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44" b="100000" l="27148" r="89844">
                          <a14:foregroundMark x1="32813" y1="58789" x2="33398" y2="76953"/>
                          <a14:foregroundMark x1="67188" y1="51563" x2="68164" y2="61133"/>
                          <a14:foregroundMark x1="38672" y1="49609" x2="50977" y2="6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774" y="2804452"/>
              <a:ext cx="3228975" cy="3228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 rot="21113160">
              <a:off x="8542250" y="3809556"/>
              <a:ext cx="866775" cy="26184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t-PT" sz="11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pic>
          <p:nvPicPr>
            <p:cNvPr id="34" name="Imagem 33" descr="http://ww2.eq.uc.pt/Members/webmaster/noticias/bolsa-CUF-Fev07/image_mini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261" b="93043" l="32759" r="89080">
                          <a14:foregroundMark x1="63793" y1="73913" x2="55747" y2="71304"/>
                          <a14:foregroundMark x1="81034" y1="57391" x2="69540" y2="57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93"/>
            <a:stretch/>
          </p:blipFill>
          <p:spPr bwMode="auto">
            <a:xfrm rot="21318499">
              <a:off x="8363702" y="3803876"/>
              <a:ext cx="1009650" cy="367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079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700588" y="236924"/>
            <a:ext cx="8214812" cy="467925"/>
          </a:xfrm>
        </p:spPr>
        <p:txBody>
          <a:bodyPr/>
          <a:lstStyle/>
          <a:p>
            <a:r>
              <a:rPr lang="pt-PT" dirty="0" smtClean="0"/>
              <a:t>Software – </a:t>
            </a:r>
            <a:r>
              <a:rPr lang="pt-PT" dirty="0" err="1" smtClean="0"/>
              <a:t>Birds</a:t>
            </a:r>
            <a:r>
              <a:rPr lang="pt-PT" dirty="0" smtClean="0"/>
              <a:t> </a:t>
            </a:r>
            <a:r>
              <a:rPr lang="pt-PT" dirty="0" err="1" smtClean="0"/>
              <a:t>eye</a:t>
            </a:r>
            <a:r>
              <a:rPr lang="pt-PT" dirty="0" smtClean="0"/>
              <a:t> </a:t>
            </a:r>
            <a:r>
              <a:rPr lang="pt-PT" dirty="0" err="1" smtClean="0"/>
              <a:t>view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ff</a:t>
            </a:r>
            <a:r>
              <a:rPr lang="pt-PT" dirty="0" smtClean="0"/>
              <a:t> </a:t>
            </a:r>
            <a:r>
              <a:rPr lang="pt-PT" dirty="0" err="1" smtClean="0"/>
              <a:t>devices</a:t>
            </a:r>
            <a:endParaRPr lang="pt-PT" dirty="0"/>
          </a:p>
        </p:txBody>
      </p:sp>
      <p:pic>
        <p:nvPicPr>
          <p:cNvPr id="22530" name="Picture 2" descr="C:\siap_files\siap\Imagens\Sinopticos\Cloro-Alcalis\Armarios\15\ARM15_FF.fd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1396" b="8457"/>
          <a:stretch/>
        </p:blipFill>
        <p:spPr bwMode="auto">
          <a:xfrm>
            <a:off x="495300" y="1100929"/>
            <a:ext cx="7630486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8312945" y="1757649"/>
            <a:ext cx="1295788" cy="21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8319295" y="3675128"/>
            <a:ext cx="1285429" cy="23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8336757" y="4667316"/>
            <a:ext cx="1275933" cy="23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8355807" y="2706249"/>
            <a:ext cx="1265574" cy="2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8346281" y="5666754"/>
            <a:ext cx="1270753" cy="244311"/>
            <a:chOff x="4288" y="2601"/>
            <a:chExt cx="1472" cy="283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4288" y="2601"/>
              <a:ext cx="1472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black">
            <a:xfrm>
              <a:off x="5275" y="2623"/>
              <a:ext cx="405" cy="214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marL="342900" indent="-342900">
                <a:defRPr sz="2000">
                  <a:solidFill>
                    <a:srgbClr val="666666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t-PT" sz="1200" dirty="0" err="1" smtClean="0"/>
                <a:t>NoW</a:t>
              </a:r>
              <a:endParaRPr lang="pt-PT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828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err="1" smtClean="0"/>
              <a:t>Hacking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a FF </a:t>
            </a:r>
            <a:r>
              <a:rPr lang="pt-PT" dirty="0" err="1" smtClean="0"/>
              <a:t>device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dirty="0" err="1" smtClean="0"/>
              <a:t>Thinking</a:t>
            </a:r>
            <a:r>
              <a:rPr lang="pt-PT" dirty="0" smtClean="0"/>
              <a:t> </a:t>
            </a:r>
            <a:r>
              <a:rPr lang="pt-PT" dirty="0" err="1" smtClean="0"/>
              <a:t>outside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conventional</a:t>
            </a:r>
            <a:endParaRPr lang="pt-PT" dirty="0"/>
          </a:p>
        </p:txBody>
      </p:sp>
      <p:pic>
        <p:nvPicPr>
          <p:cNvPr id="20482" name="Picture 2" descr="C:\siap_files\siap\Imagens\Sinopticos\Cloro-Alcalis\PEC\Hipoclorito\02_T10_001.fd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9" t="23112" b="23599"/>
          <a:stretch/>
        </p:blipFill>
        <p:spPr bwMode="auto">
          <a:xfrm>
            <a:off x="349655" y="1299411"/>
            <a:ext cx="921462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78188" y="5975046"/>
            <a:ext cx="7056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analyzer is expensive. </a:t>
            </a:r>
            <a:r>
              <a:rPr lang="en-US" dirty="0" smtClean="0"/>
              <a:t>A </a:t>
            </a:r>
            <a:r>
              <a:rPr lang="en-US" dirty="0" smtClean="0"/>
              <a:t>small mass </a:t>
            </a:r>
            <a:r>
              <a:rPr lang="en-US" dirty="0" smtClean="0"/>
              <a:t> </a:t>
            </a:r>
            <a:r>
              <a:rPr lang="en-US" dirty="0" err="1" smtClean="0"/>
              <a:t>flowmeter</a:t>
            </a:r>
            <a:r>
              <a:rPr lang="en-US" dirty="0" smtClean="0"/>
              <a:t> </a:t>
            </a:r>
            <a:r>
              <a:rPr lang="en-US" dirty="0" smtClean="0"/>
              <a:t>is a lot less expensive …</a:t>
            </a:r>
            <a:endParaRPr lang="en-US" dirty="0"/>
          </a:p>
        </p:txBody>
      </p:sp>
      <p:sp>
        <p:nvSpPr>
          <p:cNvPr id="6" name="Rectângulo arredondado 5"/>
          <p:cNvSpPr/>
          <p:nvPr/>
        </p:nvSpPr>
        <p:spPr>
          <a:xfrm>
            <a:off x="7428324" y="2775436"/>
            <a:ext cx="2033946" cy="1106905"/>
          </a:xfrm>
          <a:prstGeom prst="roundRect">
            <a:avLst/>
          </a:prstGeom>
          <a:solidFill>
            <a:srgbClr val="009F9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r>
              <a:rPr lang="pt-PT" sz="1600" dirty="0" err="1" smtClean="0">
                <a:solidFill>
                  <a:schemeClr val="tx1"/>
                </a:solidFill>
              </a:rPr>
              <a:t>Mass</a:t>
            </a:r>
            <a:r>
              <a:rPr lang="pt-PT" sz="1600" dirty="0" smtClean="0">
                <a:solidFill>
                  <a:schemeClr val="tx1"/>
                </a:solidFill>
              </a:rPr>
              <a:t> </a:t>
            </a:r>
            <a:r>
              <a:rPr lang="pt-PT" sz="1600" dirty="0" err="1" smtClean="0">
                <a:solidFill>
                  <a:schemeClr val="tx1"/>
                </a:solidFill>
              </a:rPr>
              <a:t>Flowmeter</a:t>
            </a:r>
            <a:endParaRPr lang="pt-PT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5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700588" y="236925"/>
            <a:ext cx="7787429" cy="953520"/>
          </a:xfrm>
        </p:spPr>
        <p:txBody>
          <a:bodyPr/>
          <a:lstStyle/>
          <a:p>
            <a:r>
              <a:rPr lang="en-US" dirty="0"/>
              <a:t>3 – Remote internet access to a smart FIELD </a:t>
            </a:r>
            <a:r>
              <a:rPr lang="en-US" dirty="0" smtClean="0"/>
              <a:t>device</a:t>
            </a:r>
            <a:endParaRPr lang="en-US" dirty="0"/>
          </a:p>
        </p:txBody>
      </p:sp>
      <p:pic>
        <p:nvPicPr>
          <p:cNvPr id="4" name="Imagem 3" descr="https://pbs.twimg.com/media/B5dSMpYCQAAU--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262" y="2707616"/>
            <a:ext cx="2268746" cy="226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27" y="1814781"/>
            <a:ext cx="4054415" cy="40544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5883215" y="2522950"/>
            <a:ext cx="2327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 smtClean="0"/>
          </a:p>
          <a:p>
            <a:r>
              <a:rPr lang="pt-PT" dirty="0" smtClean="0"/>
              <a:t>ET PHONE HOME  - NO</a:t>
            </a:r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5883215" y="3199542"/>
            <a:ext cx="3481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 smtClean="0"/>
          </a:p>
          <a:p>
            <a:r>
              <a:rPr lang="en-US" dirty="0" smtClean="0"/>
              <a:t>But Home can call ET, as long as we</a:t>
            </a:r>
          </a:p>
          <a:p>
            <a:r>
              <a:rPr lang="en-US" dirty="0" smtClean="0"/>
              <a:t> are listening in on the </a:t>
            </a:r>
            <a:r>
              <a:rPr lang="en-US" dirty="0" smtClean="0"/>
              <a:t>call.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0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0 –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are</a:t>
            </a:r>
            <a:endParaRPr lang="pt-PT" dirty="0"/>
          </a:p>
        </p:txBody>
      </p:sp>
      <p:sp>
        <p:nvSpPr>
          <p:cNvPr id="39" name="Marcador de Posição do Texto 3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PT"/>
          </a:p>
        </p:txBody>
      </p:sp>
      <p:graphicFrame>
        <p:nvGraphicFramePr>
          <p:cNvPr id="40" name="Diagram 11"/>
          <p:cNvGraphicFramePr/>
          <p:nvPr>
            <p:extLst>
              <p:ext uri="{D42A27DB-BD31-4B8C-83A1-F6EECF244321}">
                <p14:modId xmlns:p14="http://schemas.microsoft.com/office/powerpoint/2010/main" val="2083498458"/>
              </p:ext>
            </p:extLst>
          </p:nvPr>
        </p:nvGraphicFramePr>
        <p:xfrm>
          <a:off x="698997" y="925498"/>
          <a:ext cx="8691432" cy="5661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" name="Divisa 40"/>
          <p:cNvSpPr/>
          <p:nvPr/>
        </p:nvSpPr>
        <p:spPr>
          <a:xfrm flipH="1">
            <a:off x="8191500" y="2438400"/>
            <a:ext cx="742950" cy="47625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err="1" smtClean="0"/>
              <a:t>Remote</a:t>
            </a:r>
            <a:r>
              <a:rPr lang="pt-PT" dirty="0" smtClean="0"/>
              <a:t> </a:t>
            </a:r>
            <a:r>
              <a:rPr lang="pt-PT" dirty="0" err="1" smtClean="0"/>
              <a:t>Acess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dirty="0" smtClean="0"/>
              <a:t>No </a:t>
            </a:r>
            <a:r>
              <a:rPr lang="pt-PT" dirty="0" err="1" smtClean="0"/>
              <a:t>need</a:t>
            </a:r>
            <a:r>
              <a:rPr lang="pt-PT" dirty="0" smtClean="0"/>
              <a:t> to </a:t>
            </a:r>
            <a:r>
              <a:rPr lang="pt-PT" dirty="0" err="1" smtClean="0"/>
              <a:t>send</a:t>
            </a:r>
            <a:r>
              <a:rPr lang="pt-PT" dirty="0" smtClean="0"/>
              <a:t> </a:t>
            </a:r>
            <a:r>
              <a:rPr lang="pt-PT" dirty="0" err="1" smtClean="0"/>
              <a:t>device</a:t>
            </a:r>
            <a:r>
              <a:rPr lang="pt-PT" dirty="0"/>
              <a:t> </a:t>
            </a:r>
            <a:r>
              <a:rPr lang="pt-PT" dirty="0" smtClean="0"/>
              <a:t>to </a:t>
            </a:r>
            <a:r>
              <a:rPr lang="pt-PT" dirty="0" err="1" smtClean="0"/>
              <a:t>manufacter</a:t>
            </a:r>
            <a:endParaRPr lang="pt-PT" dirty="0"/>
          </a:p>
        </p:txBody>
      </p:sp>
      <p:pic>
        <p:nvPicPr>
          <p:cNvPr id="4" name="Imagem 3" descr="http://www.picturesof.net/_images_300/Male_Cartoon_Office_Worker_Working_at_His_Desk_on_a_Computer_Vector_Clipart_Illustration_111011-160931-26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9"/>
          <a:stretch/>
        </p:blipFill>
        <p:spPr bwMode="auto">
          <a:xfrm flipH="1">
            <a:off x="553413" y="1309553"/>
            <a:ext cx="2142162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523" y="1733414"/>
            <a:ext cx="3333750" cy="833438"/>
          </a:xfrm>
          <a:prstGeom prst="rect">
            <a:avLst/>
          </a:prstGeom>
        </p:spPr>
      </p:pic>
      <p:sp>
        <p:nvSpPr>
          <p:cNvPr id="6" name="Forma livre 5"/>
          <p:cNvSpPr/>
          <p:nvPr/>
        </p:nvSpPr>
        <p:spPr>
          <a:xfrm>
            <a:off x="2028825" y="2128410"/>
            <a:ext cx="5912527" cy="2762719"/>
          </a:xfrm>
          <a:custGeom>
            <a:avLst/>
            <a:gdLst>
              <a:gd name="connsiteX0" fmla="*/ 3467100 w 3531277"/>
              <a:gd name="connsiteY0" fmla="*/ 0 h 1557867"/>
              <a:gd name="connsiteX1" fmla="*/ 3495675 w 3531277"/>
              <a:gd name="connsiteY1" fmla="*/ 866775 h 1557867"/>
              <a:gd name="connsiteX2" fmla="*/ 3038475 w 3531277"/>
              <a:gd name="connsiteY2" fmla="*/ 1314450 h 1557867"/>
              <a:gd name="connsiteX3" fmla="*/ 2095500 w 3531277"/>
              <a:gd name="connsiteY3" fmla="*/ 1552575 h 1557867"/>
              <a:gd name="connsiteX4" fmla="*/ 1114425 w 3531277"/>
              <a:gd name="connsiteY4" fmla="*/ 1095375 h 1557867"/>
              <a:gd name="connsiteX5" fmla="*/ 219075 w 3531277"/>
              <a:gd name="connsiteY5" fmla="*/ 1533525 h 1557867"/>
              <a:gd name="connsiteX6" fmla="*/ 219075 w 3531277"/>
              <a:gd name="connsiteY6" fmla="*/ 1533525 h 1557867"/>
              <a:gd name="connsiteX7" fmla="*/ 0 w 3531277"/>
              <a:gd name="connsiteY7" fmla="*/ 1447800 h 1557867"/>
              <a:gd name="connsiteX0" fmla="*/ 5848350 w 5912527"/>
              <a:gd name="connsiteY0" fmla="*/ 0 h 2762719"/>
              <a:gd name="connsiteX1" fmla="*/ 5876925 w 5912527"/>
              <a:gd name="connsiteY1" fmla="*/ 866775 h 2762719"/>
              <a:gd name="connsiteX2" fmla="*/ 5419725 w 5912527"/>
              <a:gd name="connsiteY2" fmla="*/ 1314450 h 2762719"/>
              <a:gd name="connsiteX3" fmla="*/ 4476750 w 5912527"/>
              <a:gd name="connsiteY3" fmla="*/ 1552575 h 2762719"/>
              <a:gd name="connsiteX4" fmla="*/ 3495675 w 5912527"/>
              <a:gd name="connsiteY4" fmla="*/ 1095375 h 2762719"/>
              <a:gd name="connsiteX5" fmla="*/ 2600325 w 5912527"/>
              <a:gd name="connsiteY5" fmla="*/ 1533525 h 2762719"/>
              <a:gd name="connsiteX6" fmla="*/ 2600325 w 5912527"/>
              <a:gd name="connsiteY6" fmla="*/ 1533525 h 2762719"/>
              <a:gd name="connsiteX7" fmla="*/ 0 w 5912527"/>
              <a:gd name="connsiteY7" fmla="*/ 2762250 h 276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12527" h="2762719">
                <a:moveTo>
                  <a:pt x="5848350" y="0"/>
                </a:moveTo>
                <a:cubicBezTo>
                  <a:pt x="5898356" y="323850"/>
                  <a:pt x="5948363" y="647700"/>
                  <a:pt x="5876925" y="866775"/>
                </a:cubicBezTo>
                <a:cubicBezTo>
                  <a:pt x="5805487" y="1085850"/>
                  <a:pt x="5653087" y="1200150"/>
                  <a:pt x="5419725" y="1314450"/>
                </a:cubicBezTo>
                <a:cubicBezTo>
                  <a:pt x="5186363" y="1428750"/>
                  <a:pt x="4797425" y="1589088"/>
                  <a:pt x="4476750" y="1552575"/>
                </a:cubicBezTo>
                <a:cubicBezTo>
                  <a:pt x="4156075" y="1516062"/>
                  <a:pt x="3808412" y="1098550"/>
                  <a:pt x="3495675" y="1095375"/>
                </a:cubicBezTo>
                <a:cubicBezTo>
                  <a:pt x="3182938" y="1092200"/>
                  <a:pt x="2600325" y="1533525"/>
                  <a:pt x="2600325" y="1533525"/>
                </a:cubicBezTo>
                <a:lnTo>
                  <a:pt x="2600325" y="1533525"/>
                </a:lnTo>
                <a:cubicBezTo>
                  <a:pt x="2527300" y="1504950"/>
                  <a:pt x="73025" y="2790825"/>
                  <a:pt x="0" y="2762250"/>
                </a:cubicBezTo>
              </a:path>
            </a:pathLst>
          </a:custGeom>
          <a:noFill/>
          <a:ln w="50800"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PT" sz="1100"/>
          </a:p>
        </p:txBody>
      </p:sp>
      <p:pic>
        <p:nvPicPr>
          <p:cNvPr id="7" name="Imagem 6" descr="https://pixabay.com/static/uploads/photo/2012/04/13/20/24/laptop-33521_960_7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3" y="4128589"/>
            <a:ext cx="2314575" cy="216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http://icons.iconarchive.com/icons/aha-soft/security/256/key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6778"/>
            <a:ext cx="600074" cy="6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rma livre 8"/>
          <p:cNvSpPr/>
          <p:nvPr/>
        </p:nvSpPr>
        <p:spPr>
          <a:xfrm>
            <a:off x="2447925" y="1953977"/>
            <a:ext cx="5220871" cy="946252"/>
          </a:xfrm>
          <a:custGeom>
            <a:avLst/>
            <a:gdLst>
              <a:gd name="connsiteX0" fmla="*/ 3467100 w 3531277"/>
              <a:gd name="connsiteY0" fmla="*/ 0 h 1557867"/>
              <a:gd name="connsiteX1" fmla="*/ 3495675 w 3531277"/>
              <a:gd name="connsiteY1" fmla="*/ 866775 h 1557867"/>
              <a:gd name="connsiteX2" fmla="*/ 3038475 w 3531277"/>
              <a:gd name="connsiteY2" fmla="*/ 1314450 h 1557867"/>
              <a:gd name="connsiteX3" fmla="*/ 2095500 w 3531277"/>
              <a:gd name="connsiteY3" fmla="*/ 1552575 h 1557867"/>
              <a:gd name="connsiteX4" fmla="*/ 1114425 w 3531277"/>
              <a:gd name="connsiteY4" fmla="*/ 1095375 h 1557867"/>
              <a:gd name="connsiteX5" fmla="*/ 219075 w 3531277"/>
              <a:gd name="connsiteY5" fmla="*/ 1533525 h 1557867"/>
              <a:gd name="connsiteX6" fmla="*/ 219075 w 3531277"/>
              <a:gd name="connsiteY6" fmla="*/ 1533525 h 1557867"/>
              <a:gd name="connsiteX7" fmla="*/ 0 w 3531277"/>
              <a:gd name="connsiteY7" fmla="*/ 1447800 h 1557867"/>
              <a:gd name="connsiteX0" fmla="*/ 4924425 w 4925987"/>
              <a:gd name="connsiteY0" fmla="*/ 202195 h 693262"/>
              <a:gd name="connsiteX1" fmla="*/ 3495675 w 4925987"/>
              <a:gd name="connsiteY1" fmla="*/ 2170 h 693262"/>
              <a:gd name="connsiteX2" fmla="*/ 3038475 w 4925987"/>
              <a:gd name="connsiteY2" fmla="*/ 449845 h 693262"/>
              <a:gd name="connsiteX3" fmla="*/ 2095500 w 4925987"/>
              <a:gd name="connsiteY3" fmla="*/ 687970 h 693262"/>
              <a:gd name="connsiteX4" fmla="*/ 1114425 w 4925987"/>
              <a:gd name="connsiteY4" fmla="*/ 230770 h 693262"/>
              <a:gd name="connsiteX5" fmla="*/ 219075 w 4925987"/>
              <a:gd name="connsiteY5" fmla="*/ 668920 h 693262"/>
              <a:gd name="connsiteX6" fmla="*/ 219075 w 4925987"/>
              <a:gd name="connsiteY6" fmla="*/ 668920 h 693262"/>
              <a:gd name="connsiteX7" fmla="*/ 0 w 4925987"/>
              <a:gd name="connsiteY7" fmla="*/ 583195 h 693262"/>
              <a:gd name="connsiteX0" fmla="*/ 4924425 w 4926160"/>
              <a:gd name="connsiteY0" fmla="*/ 1030779 h 1547193"/>
              <a:gd name="connsiteX1" fmla="*/ 3495675 w 4926160"/>
              <a:gd name="connsiteY1" fmla="*/ 830754 h 1547193"/>
              <a:gd name="connsiteX2" fmla="*/ 2314575 w 4926160"/>
              <a:gd name="connsiteY2" fmla="*/ 11604 h 1547193"/>
              <a:gd name="connsiteX3" fmla="*/ 2095500 w 4926160"/>
              <a:gd name="connsiteY3" fmla="*/ 1516554 h 1547193"/>
              <a:gd name="connsiteX4" fmla="*/ 1114425 w 4926160"/>
              <a:gd name="connsiteY4" fmla="*/ 1059354 h 1547193"/>
              <a:gd name="connsiteX5" fmla="*/ 219075 w 4926160"/>
              <a:gd name="connsiteY5" fmla="*/ 1497504 h 1547193"/>
              <a:gd name="connsiteX6" fmla="*/ 219075 w 4926160"/>
              <a:gd name="connsiteY6" fmla="*/ 1497504 h 1547193"/>
              <a:gd name="connsiteX7" fmla="*/ 0 w 4926160"/>
              <a:gd name="connsiteY7" fmla="*/ 1411779 h 1547193"/>
              <a:gd name="connsiteX0" fmla="*/ 4924425 w 4926160"/>
              <a:gd name="connsiteY0" fmla="*/ 1037454 h 1504179"/>
              <a:gd name="connsiteX1" fmla="*/ 3495675 w 4926160"/>
              <a:gd name="connsiteY1" fmla="*/ 837429 h 1504179"/>
              <a:gd name="connsiteX2" fmla="*/ 2314575 w 4926160"/>
              <a:gd name="connsiteY2" fmla="*/ 18279 h 1504179"/>
              <a:gd name="connsiteX3" fmla="*/ 1457325 w 4926160"/>
              <a:gd name="connsiteY3" fmla="*/ 332604 h 1504179"/>
              <a:gd name="connsiteX4" fmla="*/ 1114425 w 4926160"/>
              <a:gd name="connsiteY4" fmla="*/ 1066029 h 1504179"/>
              <a:gd name="connsiteX5" fmla="*/ 219075 w 4926160"/>
              <a:gd name="connsiteY5" fmla="*/ 1504179 h 1504179"/>
              <a:gd name="connsiteX6" fmla="*/ 219075 w 4926160"/>
              <a:gd name="connsiteY6" fmla="*/ 1504179 h 1504179"/>
              <a:gd name="connsiteX7" fmla="*/ 0 w 4926160"/>
              <a:gd name="connsiteY7" fmla="*/ 1418454 h 1504179"/>
              <a:gd name="connsiteX0" fmla="*/ 4924425 w 4926160"/>
              <a:gd name="connsiteY0" fmla="*/ 1037454 h 1504179"/>
              <a:gd name="connsiteX1" fmla="*/ 3495675 w 4926160"/>
              <a:gd name="connsiteY1" fmla="*/ 837429 h 1504179"/>
              <a:gd name="connsiteX2" fmla="*/ 2314575 w 4926160"/>
              <a:gd name="connsiteY2" fmla="*/ 18279 h 1504179"/>
              <a:gd name="connsiteX3" fmla="*/ 1457325 w 4926160"/>
              <a:gd name="connsiteY3" fmla="*/ 332604 h 1504179"/>
              <a:gd name="connsiteX4" fmla="*/ 1114425 w 4926160"/>
              <a:gd name="connsiteY4" fmla="*/ 1066029 h 1504179"/>
              <a:gd name="connsiteX5" fmla="*/ 219075 w 4926160"/>
              <a:gd name="connsiteY5" fmla="*/ 1504179 h 1504179"/>
              <a:gd name="connsiteX6" fmla="*/ 171450 w 4926160"/>
              <a:gd name="connsiteY6" fmla="*/ 1056504 h 1504179"/>
              <a:gd name="connsiteX7" fmla="*/ 0 w 4926160"/>
              <a:gd name="connsiteY7" fmla="*/ 1418454 h 1504179"/>
              <a:gd name="connsiteX0" fmla="*/ 4924425 w 4926160"/>
              <a:gd name="connsiteY0" fmla="*/ 1034581 h 1501306"/>
              <a:gd name="connsiteX1" fmla="*/ 3495675 w 4926160"/>
              <a:gd name="connsiteY1" fmla="*/ 834556 h 1501306"/>
              <a:gd name="connsiteX2" fmla="*/ 2314575 w 4926160"/>
              <a:gd name="connsiteY2" fmla="*/ 15406 h 1501306"/>
              <a:gd name="connsiteX3" fmla="*/ 1457325 w 4926160"/>
              <a:gd name="connsiteY3" fmla="*/ 329731 h 1501306"/>
              <a:gd name="connsiteX4" fmla="*/ 942975 w 4926160"/>
              <a:gd name="connsiteY4" fmla="*/ 710731 h 1501306"/>
              <a:gd name="connsiteX5" fmla="*/ 219075 w 4926160"/>
              <a:gd name="connsiteY5" fmla="*/ 1501306 h 1501306"/>
              <a:gd name="connsiteX6" fmla="*/ 171450 w 4926160"/>
              <a:gd name="connsiteY6" fmla="*/ 1053631 h 1501306"/>
              <a:gd name="connsiteX7" fmla="*/ 0 w 4926160"/>
              <a:gd name="connsiteY7" fmla="*/ 1415581 h 1501306"/>
              <a:gd name="connsiteX0" fmla="*/ 4924425 w 4926160"/>
              <a:gd name="connsiteY0" fmla="*/ 1034581 h 1415581"/>
              <a:gd name="connsiteX1" fmla="*/ 3495675 w 4926160"/>
              <a:gd name="connsiteY1" fmla="*/ 834556 h 1415581"/>
              <a:gd name="connsiteX2" fmla="*/ 2314575 w 4926160"/>
              <a:gd name="connsiteY2" fmla="*/ 15406 h 1415581"/>
              <a:gd name="connsiteX3" fmla="*/ 1457325 w 4926160"/>
              <a:gd name="connsiteY3" fmla="*/ 329731 h 1415581"/>
              <a:gd name="connsiteX4" fmla="*/ 942975 w 4926160"/>
              <a:gd name="connsiteY4" fmla="*/ 710731 h 1415581"/>
              <a:gd name="connsiteX5" fmla="*/ 333375 w 4926160"/>
              <a:gd name="connsiteY5" fmla="*/ 958381 h 1415581"/>
              <a:gd name="connsiteX6" fmla="*/ 171450 w 4926160"/>
              <a:gd name="connsiteY6" fmla="*/ 1053631 h 1415581"/>
              <a:gd name="connsiteX7" fmla="*/ 0 w 4926160"/>
              <a:gd name="connsiteY7" fmla="*/ 1415581 h 1415581"/>
              <a:gd name="connsiteX0" fmla="*/ 5200650 w 5202385"/>
              <a:gd name="connsiteY0" fmla="*/ 1034581 h 1166347"/>
              <a:gd name="connsiteX1" fmla="*/ 3771900 w 5202385"/>
              <a:gd name="connsiteY1" fmla="*/ 834556 h 1166347"/>
              <a:gd name="connsiteX2" fmla="*/ 2590800 w 5202385"/>
              <a:gd name="connsiteY2" fmla="*/ 15406 h 1166347"/>
              <a:gd name="connsiteX3" fmla="*/ 1733550 w 5202385"/>
              <a:gd name="connsiteY3" fmla="*/ 329731 h 1166347"/>
              <a:gd name="connsiteX4" fmla="*/ 1219200 w 5202385"/>
              <a:gd name="connsiteY4" fmla="*/ 710731 h 1166347"/>
              <a:gd name="connsiteX5" fmla="*/ 609600 w 5202385"/>
              <a:gd name="connsiteY5" fmla="*/ 958381 h 1166347"/>
              <a:gd name="connsiteX6" fmla="*/ 447675 w 5202385"/>
              <a:gd name="connsiteY6" fmla="*/ 1053631 h 1166347"/>
              <a:gd name="connsiteX7" fmla="*/ 0 w 5202385"/>
              <a:gd name="connsiteY7" fmla="*/ 958381 h 1166347"/>
              <a:gd name="connsiteX0" fmla="*/ 5200650 w 5202385"/>
              <a:gd name="connsiteY0" fmla="*/ 1034581 h 1166347"/>
              <a:gd name="connsiteX1" fmla="*/ 3771900 w 5202385"/>
              <a:gd name="connsiteY1" fmla="*/ 834556 h 1166347"/>
              <a:gd name="connsiteX2" fmla="*/ 2590800 w 5202385"/>
              <a:gd name="connsiteY2" fmla="*/ 15406 h 1166347"/>
              <a:gd name="connsiteX3" fmla="*/ 1733550 w 5202385"/>
              <a:gd name="connsiteY3" fmla="*/ 329731 h 1166347"/>
              <a:gd name="connsiteX4" fmla="*/ 1219200 w 5202385"/>
              <a:gd name="connsiteY4" fmla="*/ 710731 h 1166347"/>
              <a:gd name="connsiteX5" fmla="*/ 609600 w 5202385"/>
              <a:gd name="connsiteY5" fmla="*/ 958381 h 1166347"/>
              <a:gd name="connsiteX6" fmla="*/ 390525 w 5202385"/>
              <a:gd name="connsiteY6" fmla="*/ 796456 h 1166347"/>
              <a:gd name="connsiteX7" fmla="*/ 0 w 5202385"/>
              <a:gd name="connsiteY7" fmla="*/ 958381 h 1166347"/>
              <a:gd name="connsiteX0" fmla="*/ 5200650 w 5202385"/>
              <a:gd name="connsiteY0" fmla="*/ 1034581 h 1166347"/>
              <a:gd name="connsiteX1" fmla="*/ 3771900 w 5202385"/>
              <a:gd name="connsiteY1" fmla="*/ 834556 h 1166347"/>
              <a:gd name="connsiteX2" fmla="*/ 2590800 w 5202385"/>
              <a:gd name="connsiteY2" fmla="*/ 15406 h 1166347"/>
              <a:gd name="connsiteX3" fmla="*/ 1733550 w 5202385"/>
              <a:gd name="connsiteY3" fmla="*/ 329731 h 1166347"/>
              <a:gd name="connsiteX4" fmla="*/ 1219200 w 5202385"/>
              <a:gd name="connsiteY4" fmla="*/ 710731 h 1166347"/>
              <a:gd name="connsiteX5" fmla="*/ 828675 w 5202385"/>
              <a:gd name="connsiteY5" fmla="*/ 748831 h 1166347"/>
              <a:gd name="connsiteX6" fmla="*/ 390525 w 5202385"/>
              <a:gd name="connsiteY6" fmla="*/ 796456 h 1166347"/>
              <a:gd name="connsiteX7" fmla="*/ 0 w 5202385"/>
              <a:gd name="connsiteY7" fmla="*/ 958381 h 1166347"/>
              <a:gd name="connsiteX0" fmla="*/ 5286375 w 5288003"/>
              <a:gd name="connsiteY0" fmla="*/ 1367956 h 1458498"/>
              <a:gd name="connsiteX1" fmla="*/ 3771900 w 5288003"/>
              <a:gd name="connsiteY1" fmla="*/ 834556 h 1458498"/>
              <a:gd name="connsiteX2" fmla="*/ 2590800 w 5288003"/>
              <a:gd name="connsiteY2" fmla="*/ 15406 h 1458498"/>
              <a:gd name="connsiteX3" fmla="*/ 1733550 w 5288003"/>
              <a:gd name="connsiteY3" fmla="*/ 329731 h 1458498"/>
              <a:gd name="connsiteX4" fmla="*/ 1219200 w 5288003"/>
              <a:gd name="connsiteY4" fmla="*/ 710731 h 1458498"/>
              <a:gd name="connsiteX5" fmla="*/ 828675 w 5288003"/>
              <a:gd name="connsiteY5" fmla="*/ 748831 h 1458498"/>
              <a:gd name="connsiteX6" fmla="*/ 390525 w 5288003"/>
              <a:gd name="connsiteY6" fmla="*/ 796456 h 1458498"/>
              <a:gd name="connsiteX7" fmla="*/ 0 w 5288003"/>
              <a:gd name="connsiteY7" fmla="*/ 958381 h 1458498"/>
              <a:gd name="connsiteX0" fmla="*/ 5286375 w 5296710"/>
              <a:gd name="connsiteY0" fmla="*/ 1356250 h 1410501"/>
              <a:gd name="connsiteX1" fmla="*/ 4762500 w 5296710"/>
              <a:gd name="connsiteY1" fmla="*/ 232300 h 1410501"/>
              <a:gd name="connsiteX2" fmla="*/ 2590800 w 5296710"/>
              <a:gd name="connsiteY2" fmla="*/ 3700 h 1410501"/>
              <a:gd name="connsiteX3" fmla="*/ 1733550 w 5296710"/>
              <a:gd name="connsiteY3" fmla="*/ 318025 h 1410501"/>
              <a:gd name="connsiteX4" fmla="*/ 1219200 w 5296710"/>
              <a:gd name="connsiteY4" fmla="*/ 699025 h 1410501"/>
              <a:gd name="connsiteX5" fmla="*/ 828675 w 5296710"/>
              <a:gd name="connsiteY5" fmla="*/ 737125 h 1410501"/>
              <a:gd name="connsiteX6" fmla="*/ 390525 w 5296710"/>
              <a:gd name="connsiteY6" fmla="*/ 784750 h 1410501"/>
              <a:gd name="connsiteX7" fmla="*/ 0 w 5296710"/>
              <a:gd name="connsiteY7" fmla="*/ 946675 h 1410501"/>
              <a:gd name="connsiteX0" fmla="*/ 5210175 w 5224845"/>
              <a:gd name="connsiteY0" fmla="*/ 191193 h 943668"/>
              <a:gd name="connsiteX1" fmla="*/ 4762500 w 5224845"/>
              <a:gd name="connsiteY1" fmla="*/ 229293 h 943668"/>
              <a:gd name="connsiteX2" fmla="*/ 2590800 w 5224845"/>
              <a:gd name="connsiteY2" fmla="*/ 693 h 943668"/>
              <a:gd name="connsiteX3" fmla="*/ 1733550 w 5224845"/>
              <a:gd name="connsiteY3" fmla="*/ 315018 h 943668"/>
              <a:gd name="connsiteX4" fmla="*/ 1219200 w 5224845"/>
              <a:gd name="connsiteY4" fmla="*/ 696018 h 943668"/>
              <a:gd name="connsiteX5" fmla="*/ 828675 w 5224845"/>
              <a:gd name="connsiteY5" fmla="*/ 734118 h 943668"/>
              <a:gd name="connsiteX6" fmla="*/ 390525 w 5224845"/>
              <a:gd name="connsiteY6" fmla="*/ 781743 h 943668"/>
              <a:gd name="connsiteX7" fmla="*/ 0 w 5224845"/>
              <a:gd name="connsiteY7" fmla="*/ 943668 h 943668"/>
              <a:gd name="connsiteX0" fmla="*/ 5210175 w 5220871"/>
              <a:gd name="connsiteY0" fmla="*/ 193777 h 946252"/>
              <a:gd name="connsiteX1" fmla="*/ 4705350 w 5220871"/>
              <a:gd name="connsiteY1" fmla="*/ 155677 h 946252"/>
              <a:gd name="connsiteX2" fmla="*/ 2590800 w 5220871"/>
              <a:gd name="connsiteY2" fmla="*/ 3277 h 946252"/>
              <a:gd name="connsiteX3" fmla="*/ 1733550 w 5220871"/>
              <a:gd name="connsiteY3" fmla="*/ 317602 h 946252"/>
              <a:gd name="connsiteX4" fmla="*/ 1219200 w 5220871"/>
              <a:gd name="connsiteY4" fmla="*/ 698602 h 946252"/>
              <a:gd name="connsiteX5" fmla="*/ 828675 w 5220871"/>
              <a:gd name="connsiteY5" fmla="*/ 736702 h 946252"/>
              <a:gd name="connsiteX6" fmla="*/ 390525 w 5220871"/>
              <a:gd name="connsiteY6" fmla="*/ 784327 h 946252"/>
              <a:gd name="connsiteX7" fmla="*/ 0 w 5220871"/>
              <a:gd name="connsiteY7" fmla="*/ 946252 h 94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0871" h="946252">
                <a:moveTo>
                  <a:pt x="5210175" y="193777"/>
                </a:moveTo>
                <a:cubicBezTo>
                  <a:pt x="5260181" y="517627"/>
                  <a:pt x="5141912" y="187427"/>
                  <a:pt x="4705350" y="155677"/>
                </a:cubicBezTo>
                <a:cubicBezTo>
                  <a:pt x="4268788" y="123927"/>
                  <a:pt x="3086100" y="-23711"/>
                  <a:pt x="2590800" y="3277"/>
                </a:cubicBezTo>
                <a:cubicBezTo>
                  <a:pt x="2095500" y="30265"/>
                  <a:pt x="1962150" y="201715"/>
                  <a:pt x="1733550" y="317602"/>
                </a:cubicBezTo>
                <a:cubicBezTo>
                  <a:pt x="1504950" y="433489"/>
                  <a:pt x="1370012" y="628752"/>
                  <a:pt x="1219200" y="698602"/>
                </a:cubicBezTo>
                <a:cubicBezTo>
                  <a:pt x="1068388" y="768452"/>
                  <a:pt x="828675" y="736702"/>
                  <a:pt x="828675" y="736702"/>
                </a:cubicBezTo>
                <a:lnTo>
                  <a:pt x="390525" y="784327"/>
                </a:lnTo>
                <a:lnTo>
                  <a:pt x="0" y="946252"/>
                </a:lnTo>
              </a:path>
            </a:pathLst>
          </a:custGeom>
          <a:noFill/>
          <a:ln w="50800"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PT" sz="110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89063" l="3516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126" y="1485357"/>
            <a:ext cx="1975090" cy="1481318"/>
          </a:xfrm>
          <a:prstGeom prst="rect">
            <a:avLst/>
          </a:prstGeom>
        </p:spPr>
      </p:pic>
      <p:pic>
        <p:nvPicPr>
          <p:cNvPr id="11" name="Imagem 10" descr="http://icons.iconarchive.com/icons/aha-soft/security/256/key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236" y="1925979"/>
            <a:ext cx="600074" cy="6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 descr="http://www.itespresso.it/wp-content/uploads/2012/06/Empire-Small-Server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873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470" y="4025554"/>
            <a:ext cx="2480966" cy="237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0"/>
          <a:srcRect l="28825" t="17666" r="25318" b="36677"/>
          <a:stretch/>
        </p:blipFill>
        <p:spPr>
          <a:xfrm>
            <a:off x="5175587" y="5032726"/>
            <a:ext cx="2466974" cy="131571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8914" y="4970756"/>
            <a:ext cx="2396583" cy="1844246"/>
          </a:xfrm>
          <a:prstGeom prst="rect">
            <a:avLst/>
          </a:prstGeom>
        </p:spPr>
      </p:pic>
      <p:pic>
        <p:nvPicPr>
          <p:cNvPr id="15" name="Imagem 14" descr="https://www.cross.com.gr/wp-content/uploads/2012/03/cut_ht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779" y="3581400"/>
            <a:ext cx="1915494" cy="17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rma livre 16"/>
          <p:cNvSpPr/>
          <p:nvPr/>
        </p:nvSpPr>
        <p:spPr>
          <a:xfrm>
            <a:off x="1004887" y="5681227"/>
            <a:ext cx="2390775" cy="1085850"/>
          </a:xfrm>
          <a:custGeom>
            <a:avLst/>
            <a:gdLst>
              <a:gd name="connsiteX0" fmla="*/ 3467100 w 3531277"/>
              <a:gd name="connsiteY0" fmla="*/ 0 h 1557867"/>
              <a:gd name="connsiteX1" fmla="*/ 3495675 w 3531277"/>
              <a:gd name="connsiteY1" fmla="*/ 866775 h 1557867"/>
              <a:gd name="connsiteX2" fmla="*/ 3038475 w 3531277"/>
              <a:gd name="connsiteY2" fmla="*/ 1314450 h 1557867"/>
              <a:gd name="connsiteX3" fmla="*/ 2095500 w 3531277"/>
              <a:gd name="connsiteY3" fmla="*/ 1552575 h 1557867"/>
              <a:gd name="connsiteX4" fmla="*/ 1114425 w 3531277"/>
              <a:gd name="connsiteY4" fmla="*/ 1095375 h 1557867"/>
              <a:gd name="connsiteX5" fmla="*/ 219075 w 3531277"/>
              <a:gd name="connsiteY5" fmla="*/ 1533525 h 1557867"/>
              <a:gd name="connsiteX6" fmla="*/ 219075 w 3531277"/>
              <a:gd name="connsiteY6" fmla="*/ 1533525 h 1557867"/>
              <a:gd name="connsiteX7" fmla="*/ 0 w 3531277"/>
              <a:gd name="connsiteY7" fmla="*/ 1447800 h 1557867"/>
              <a:gd name="connsiteX0" fmla="*/ 2390775 w 3516678"/>
              <a:gd name="connsiteY0" fmla="*/ 0 h 2786592"/>
              <a:gd name="connsiteX1" fmla="*/ 3495675 w 3516678"/>
              <a:gd name="connsiteY1" fmla="*/ 2095500 h 2786592"/>
              <a:gd name="connsiteX2" fmla="*/ 3038475 w 3516678"/>
              <a:gd name="connsiteY2" fmla="*/ 2543175 h 2786592"/>
              <a:gd name="connsiteX3" fmla="*/ 2095500 w 3516678"/>
              <a:gd name="connsiteY3" fmla="*/ 2781300 h 2786592"/>
              <a:gd name="connsiteX4" fmla="*/ 1114425 w 3516678"/>
              <a:gd name="connsiteY4" fmla="*/ 2324100 h 2786592"/>
              <a:gd name="connsiteX5" fmla="*/ 219075 w 3516678"/>
              <a:gd name="connsiteY5" fmla="*/ 2762250 h 2786592"/>
              <a:gd name="connsiteX6" fmla="*/ 219075 w 3516678"/>
              <a:gd name="connsiteY6" fmla="*/ 2762250 h 2786592"/>
              <a:gd name="connsiteX7" fmla="*/ 0 w 3516678"/>
              <a:gd name="connsiteY7" fmla="*/ 2676525 h 2786592"/>
              <a:gd name="connsiteX0" fmla="*/ 2390775 w 3153969"/>
              <a:gd name="connsiteY0" fmla="*/ 0 h 2789544"/>
              <a:gd name="connsiteX1" fmla="*/ 3067050 w 3153969"/>
              <a:gd name="connsiteY1" fmla="*/ 1647825 h 2789544"/>
              <a:gd name="connsiteX2" fmla="*/ 3038475 w 3153969"/>
              <a:gd name="connsiteY2" fmla="*/ 2543175 h 2789544"/>
              <a:gd name="connsiteX3" fmla="*/ 2095500 w 3153969"/>
              <a:gd name="connsiteY3" fmla="*/ 2781300 h 2789544"/>
              <a:gd name="connsiteX4" fmla="*/ 1114425 w 3153969"/>
              <a:gd name="connsiteY4" fmla="*/ 2324100 h 2789544"/>
              <a:gd name="connsiteX5" fmla="*/ 219075 w 3153969"/>
              <a:gd name="connsiteY5" fmla="*/ 2762250 h 2789544"/>
              <a:gd name="connsiteX6" fmla="*/ 219075 w 3153969"/>
              <a:gd name="connsiteY6" fmla="*/ 2762250 h 2789544"/>
              <a:gd name="connsiteX7" fmla="*/ 0 w 3153969"/>
              <a:gd name="connsiteY7" fmla="*/ 2676525 h 2789544"/>
              <a:gd name="connsiteX0" fmla="*/ 2390775 w 3696556"/>
              <a:gd name="connsiteY0" fmla="*/ 0 h 2782791"/>
              <a:gd name="connsiteX1" fmla="*/ 3067050 w 3696556"/>
              <a:gd name="connsiteY1" fmla="*/ 1647825 h 2782791"/>
              <a:gd name="connsiteX2" fmla="*/ 3667125 w 3696556"/>
              <a:gd name="connsiteY2" fmla="*/ 2133600 h 2782791"/>
              <a:gd name="connsiteX3" fmla="*/ 2095500 w 3696556"/>
              <a:gd name="connsiteY3" fmla="*/ 2781300 h 2782791"/>
              <a:gd name="connsiteX4" fmla="*/ 1114425 w 3696556"/>
              <a:gd name="connsiteY4" fmla="*/ 2324100 h 2782791"/>
              <a:gd name="connsiteX5" fmla="*/ 219075 w 3696556"/>
              <a:gd name="connsiteY5" fmla="*/ 2762250 h 2782791"/>
              <a:gd name="connsiteX6" fmla="*/ 219075 w 3696556"/>
              <a:gd name="connsiteY6" fmla="*/ 2762250 h 2782791"/>
              <a:gd name="connsiteX7" fmla="*/ 0 w 3696556"/>
              <a:gd name="connsiteY7" fmla="*/ 2676525 h 2782791"/>
              <a:gd name="connsiteX0" fmla="*/ 2390775 w 4158034"/>
              <a:gd name="connsiteY0" fmla="*/ 0 h 2762250"/>
              <a:gd name="connsiteX1" fmla="*/ 3067050 w 4158034"/>
              <a:gd name="connsiteY1" fmla="*/ 1647825 h 2762250"/>
              <a:gd name="connsiteX2" fmla="*/ 3667125 w 4158034"/>
              <a:gd name="connsiteY2" fmla="*/ 2133600 h 2762250"/>
              <a:gd name="connsiteX3" fmla="*/ 4010025 w 4158034"/>
              <a:gd name="connsiteY3" fmla="*/ 1943100 h 2762250"/>
              <a:gd name="connsiteX4" fmla="*/ 1114425 w 4158034"/>
              <a:gd name="connsiteY4" fmla="*/ 2324100 h 2762250"/>
              <a:gd name="connsiteX5" fmla="*/ 219075 w 4158034"/>
              <a:gd name="connsiteY5" fmla="*/ 2762250 h 2762250"/>
              <a:gd name="connsiteX6" fmla="*/ 219075 w 4158034"/>
              <a:gd name="connsiteY6" fmla="*/ 2762250 h 2762250"/>
              <a:gd name="connsiteX7" fmla="*/ 0 w 4158034"/>
              <a:gd name="connsiteY7" fmla="*/ 2676525 h 2762250"/>
              <a:gd name="connsiteX0" fmla="*/ 2390775 w 4125198"/>
              <a:gd name="connsiteY0" fmla="*/ 0 h 2762250"/>
              <a:gd name="connsiteX1" fmla="*/ 3067050 w 4125198"/>
              <a:gd name="connsiteY1" fmla="*/ 1647825 h 2762250"/>
              <a:gd name="connsiteX2" fmla="*/ 3667125 w 4125198"/>
              <a:gd name="connsiteY2" fmla="*/ 2133600 h 2762250"/>
              <a:gd name="connsiteX3" fmla="*/ 4010025 w 4125198"/>
              <a:gd name="connsiteY3" fmla="*/ 1943100 h 2762250"/>
              <a:gd name="connsiteX4" fmla="*/ 3752850 w 4125198"/>
              <a:gd name="connsiteY4" fmla="*/ 1933575 h 2762250"/>
              <a:gd name="connsiteX5" fmla="*/ 219075 w 4125198"/>
              <a:gd name="connsiteY5" fmla="*/ 2762250 h 2762250"/>
              <a:gd name="connsiteX6" fmla="*/ 219075 w 4125198"/>
              <a:gd name="connsiteY6" fmla="*/ 2762250 h 2762250"/>
              <a:gd name="connsiteX7" fmla="*/ 0 w 4125198"/>
              <a:gd name="connsiteY7" fmla="*/ 2676525 h 2762250"/>
              <a:gd name="connsiteX0" fmla="*/ 2390775 w 4286250"/>
              <a:gd name="connsiteY0" fmla="*/ 0 h 2762250"/>
              <a:gd name="connsiteX1" fmla="*/ 3067050 w 4286250"/>
              <a:gd name="connsiteY1" fmla="*/ 1647825 h 2762250"/>
              <a:gd name="connsiteX2" fmla="*/ 3667125 w 4286250"/>
              <a:gd name="connsiteY2" fmla="*/ 2133600 h 2762250"/>
              <a:gd name="connsiteX3" fmla="*/ 4010025 w 4286250"/>
              <a:gd name="connsiteY3" fmla="*/ 1943100 h 2762250"/>
              <a:gd name="connsiteX4" fmla="*/ 3752850 w 4286250"/>
              <a:gd name="connsiteY4" fmla="*/ 1933575 h 2762250"/>
              <a:gd name="connsiteX5" fmla="*/ 219075 w 4286250"/>
              <a:gd name="connsiteY5" fmla="*/ 2762250 h 2762250"/>
              <a:gd name="connsiteX6" fmla="*/ 4286250 w 4286250"/>
              <a:gd name="connsiteY6" fmla="*/ 1733550 h 2762250"/>
              <a:gd name="connsiteX7" fmla="*/ 0 w 4286250"/>
              <a:gd name="connsiteY7" fmla="*/ 2676525 h 2762250"/>
              <a:gd name="connsiteX0" fmla="*/ 2390775 w 4286250"/>
              <a:gd name="connsiteY0" fmla="*/ 0 h 2676525"/>
              <a:gd name="connsiteX1" fmla="*/ 3067050 w 4286250"/>
              <a:gd name="connsiteY1" fmla="*/ 1647825 h 2676525"/>
              <a:gd name="connsiteX2" fmla="*/ 3667125 w 4286250"/>
              <a:gd name="connsiteY2" fmla="*/ 2133600 h 2676525"/>
              <a:gd name="connsiteX3" fmla="*/ 4010025 w 4286250"/>
              <a:gd name="connsiteY3" fmla="*/ 1943100 h 2676525"/>
              <a:gd name="connsiteX4" fmla="*/ 3752850 w 4286250"/>
              <a:gd name="connsiteY4" fmla="*/ 1933575 h 2676525"/>
              <a:gd name="connsiteX5" fmla="*/ 4267200 w 4286250"/>
              <a:gd name="connsiteY5" fmla="*/ 1866900 h 2676525"/>
              <a:gd name="connsiteX6" fmla="*/ 4286250 w 4286250"/>
              <a:gd name="connsiteY6" fmla="*/ 1733550 h 2676525"/>
              <a:gd name="connsiteX7" fmla="*/ 0 w 4286250"/>
              <a:gd name="connsiteY7" fmla="*/ 2676525 h 2676525"/>
              <a:gd name="connsiteX0" fmla="*/ 2390775 w 4286250"/>
              <a:gd name="connsiteY0" fmla="*/ 0 h 2676525"/>
              <a:gd name="connsiteX1" fmla="*/ 3067050 w 4286250"/>
              <a:gd name="connsiteY1" fmla="*/ 1647825 h 2676525"/>
              <a:gd name="connsiteX2" fmla="*/ 3667125 w 4286250"/>
              <a:gd name="connsiteY2" fmla="*/ 2133600 h 2676525"/>
              <a:gd name="connsiteX3" fmla="*/ 4010025 w 4286250"/>
              <a:gd name="connsiteY3" fmla="*/ 1943100 h 2676525"/>
              <a:gd name="connsiteX4" fmla="*/ 4162425 w 4286250"/>
              <a:gd name="connsiteY4" fmla="*/ 1885950 h 2676525"/>
              <a:gd name="connsiteX5" fmla="*/ 4267200 w 4286250"/>
              <a:gd name="connsiteY5" fmla="*/ 1866900 h 2676525"/>
              <a:gd name="connsiteX6" fmla="*/ 4286250 w 4286250"/>
              <a:gd name="connsiteY6" fmla="*/ 1733550 h 2676525"/>
              <a:gd name="connsiteX7" fmla="*/ 0 w 4286250"/>
              <a:gd name="connsiteY7" fmla="*/ 2676525 h 2676525"/>
              <a:gd name="connsiteX0" fmla="*/ 0 w 2047875"/>
              <a:gd name="connsiteY0" fmla="*/ 0 h 2141389"/>
              <a:gd name="connsiteX1" fmla="*/ 676275 w 2047875"/>
              <a:gd name="connsiteY1" fmla="*/ 1647825 h 2141389"/>
              <a:gd name="connsiteX2" fmla="*/ 1276350 w 2047875"/>
              <a:gd name="connsiteY2" fmla="*/ 2133600 h 2141389"/>
              <a:gd name="connsiteX3" fmla="*/ 1619250 w 2047875"/>
              <a:gd name="connsiteY3" fmla="*/ 1943100 h 2141389"/>
              <a:gd name="connsiteX4" fmla="*/ 1771650 w 2047875"/>
              <a:gd name="connsiteY4" fmla="*/ 1885950 h 2141389"/>
              <a:gd name="connsiteX5" fmla="*/ 1876425 w 2047875"/>
              <a:gd name="connsiteY5" fmla="*/ 1866900 h 2141389"/>
              <a:gd name="connsiteX6" fmla="*/ 1895475 w 2047875"/>
              <a:gd name="connsiteY6" fmla="*/ 1733550 h 2141389"/>
              <a:gd name="connsiteX7" fmla="*/ 2047875 w 2047875"/>
              <a:gd name="connsiteY7" fmla="*/ 1628775 h 2141389"/>
              <a:gd name="connsiteX0" fmla="*/ 0 w 2047875"/>
              <a:gd name="connsiteY0" fmla="*/ 0 h 2141389"/>
              <a:gd name="connsiteX1" fmla="*/ 676275 w 2047875"/>
              <a:gd name="connsiteY1" fmla="*/ 1647825 h 2141389"/>
              <a:gd name="connsiteX2" fmla="*/ 1276350 w 2047875"/>
              <a:gd name="connsiteY2" fmla="*/ 2133600 h 2141389"/>
              <a:gd name="connsiteX3" fmla="*/ 1619250 w 2047875"/>
              <a:gd name="connsiteY3" fmla="*/ 1943100 h 2141389"/>
              <a:gd name="connsiteX4" fmla="*/ 1771650 w 2047875"/>
              <a:gd name="connsiteY4" fmla="*/ 1885950 h 2141389"/>
              <a:gd name="connsiteX5" fmla="*/ 1895475 w 2047875"/>
              <a:gd name="connsiteY5" fmla="*/ 1733550 h 2141389"/>
              <a:gd name="connsiteX6" fmla="*/ 2047875 w 2047875"/>
              <a:gd name="connsiteY6" fmla="*/ 1628775 h 2141389"/>
              <a:gd name="connsiteX0" fmla="*/ 0 w 2390775"/>
              <a:gd name="connsiteY0" fmla="*/ 0 h 2141389"/>
              <a:gd name="connsiteX1" fmla="*/ 676275 w 2390775"/>
              <a:gd name="connsiteY1" fmla="*/ 1647825 h 2141389"/>
              <a:gd name="connsiteX2" fmla="*/ 1276350 w 2390775"/>
              <a:gd name="connsiteY2" fmla="*/ 2133600 h 2141389"/>
              <a:gd name="connsiteX3" fmla="*/ 1619250 w 2390775"/>
              <a:gd name="connsiteY3" fmla="*/ 1943100 h 2141389"/>
              <a:gd name="connsiteX4" fmla="*/ 1771650 w 2390775"/>
              <a:gd name="connsiteY4" fmla="*/ 1885950 h 2141389"/>
              <a:gd name="connsiteX5" fmla="*/ 1895475 w 2390775"/>
              <a:gd name="connsiteY5" fmla="*/ 1733550 h 2141389"/>
              <a:gd name="connsiteX6" fmla="*/ 2390775 w 2390775"/>
              <a:gd name="connsiteY6" fmla="*/ 66675 h 2141389"/>
              <a:gd name="connsiteX0" fmla="*/ 0 w 2390775"/>
              <a:gd name="connsiteY0" fmla="*/ 0 h 2141389"/>
              <a:gd name="connsiteX1" fmla="*/ 676275 w 2390775"/>
              <a:gd name="connsiteY1" fmla="*/ 1647825 h 2141389"/>
              <a:gd name="connsiteX2" fmla="*/ 1276350 w 2390775"/>
              <a:gd name="connsiteY2" fmla="*/ 2133600 h 2141389"/>
              <a:gd name="connsiteX3" fmla="*/ 1619250 w 2390775"/>
              <a:gd name="connsiteY3" fmla="*/ 1943100 h 2141389"/>
              <a:gd name="connsiteX4" fmla="*/ 1771650 w 2390775"/>
              <a:gd name="connsiteY4" fmla="*/ 1885950 h 2141389"/>
              <a:gd name="connsiteX5" fmla="*/ 2047875 w 2390775"/>
              <a:gd name="connsiteY5" fmla="*/ 876300 h 2141389"/>
              <a:gd name="connsiteX6" fmla="*/ 2390775 w 2390775"/>
              <a:gd name="connsiteY6" fmla="*/ 66675 h 2141389"/>
              <a:gd name="connsiteX0" fmla="*/ 0 w 2390775"/>
              <a:gd name="connsiteY0" fmla="*/ 0 h 2151030"/>
              <a:gd name="connsiteX1" fmla="*/ 676275 w 2390775"/>
              <a:gd name="connsiteY1" fmla="*/ 1647825 h 2151030"/>
              <a:gd name="connsiteX2" fmla="*/ 1276350 w 2390775"/>
              <a:gd name="connsiteY2" fmla="*/ 2133600 h 2151030"/>
              <a:gd name="connsiteX3" fmla="*/ 1619250 w 2390775"/>
              <a:gd name="connsiteY3" fmla="*/ 1943100 h 2151030"/>
              <a:gd name="connsiteX4" fmla="*/ 1771650 w 2390775"/>
              <a:gd name="connsiteY4" fmla="*/ 1009650 h 2151030"/>
              <a:gd name="connsiteX5" fmla="*/ 2047875 w 2390775"/>
              <a:gd name="connsiteY5" fmla="*/ 876300 h 2151030"/>
              <a:gd name="connsiteX6" fmla="*/ 2390775 w 2390775"/>
              <a:gd name="connsiteY6" fmla="*/ 66675 h 2151030"/>
              <a:gd name="connsiteX0" fmla="*/ 0 w 2390775"/>
              <a:gd name="connsiteY0" fmla="*/ 0 h 2154960"/>
              <a:gd name="connsiteX1" fmla="*/ 676275 w 2390775"/>
              <a:gd name="connsiteY1" fmla="*/ 1647825 h 2154960"/>
              <a:gd name="connsiteX2" fmla="*/ 1276350 w 2390775"/>
              <a:gd name="connsiteY2" fmla="*/ 2133600 h 2154960"/>
              <a:gd name="connsiteX3" fmla="*/ 1466850 w 2390775"/>
              <a:gd name="connsiteY3" fmla="*/ 1085850 h 2154960"/>
              <a:gd name="connsiteX4" fmla="*/ 1771650 w 2390775"/>
              <a:gd name="connsiteY4" fmla="*/ 1009650 h 2154960"/>
              <a:gd name="connsiteX5" fmla="*/ 2047875 w 2390775"/>
              <a:gd name="connsiteY5" fmla="*/ 876300 h 2154960"/>
              <a:gd name="connsiteX6" fmla="*/ 2390775 w 2390775"/>
              <a:gd name="connsiteY6" fmla="*/ 66675 h 2154960"/>
              <a:gd name="connsiteX0" fmla="*/ 0 w 2390775"/>
              <a:gd name="connsiteY0" fmla="*/ 0 h 1673427"/>
              <a:gd name="connsiteX1" fmla="*/ 676275 w 2390775"/>
              <a:gd name="connsiteY1" fmla="*/ 1647825 h 1673427"/>
              <a:gd name="connsiteX2" fmla="*/ 1200150 w 2390775"/>
              <a:gd name="connsiteY2" fmla="*/ 1009650 h 1673427"/>
              <a:gd name="connsiteX3" fmla="*/ 1466850 w 2390775"/>
              <a:gd name="connsiteY3" fmla="*/ 1085850 h 1673427"/>
              <a:gd name="connsiteX4" fmla="*/ 1771650 w 2390775"/>
              <a:gd name="connsiteY4" fmla="*/ 1009650 h 1673427"/>
              <a:gd name="connsiteX5" fmla="*/ 2047875 w 2390775"/>
              <a:gd name="connsiteY5" fmla="*/ 876300 h 1673427"/>
              <a:gd name="connsiteX6" fmla="*/ 2390775 w 2390775"/>
              <a:gd name="connsiteY6" fmla="*/ 66675 h 1673427"/>
              <a:gd name="connsiteX0" fmla="*/ 0 w 2390775"/>
              <a:gd name="connsiteY0" fmla="*/ 0 h 1085850"/>
              <a:gd name="connsiteX1" fmla="*/ 638175 w 2390775"/>
              <a:gd name="connsiteY1" fmla="*/ 828675 h 1085850"/>
              <a:gd name="connsiteX2" fmla="*/ 1200150 w 2390775"/>
              <a:gd name="connsiteY2" fmla="*/ 1009650 h 1085850"/>
              <a:gd name="connsiteX3" fmla="*/ 1466850 w 2390775"/>
              <a:gd name="connsiteY3" fmla="*/ 1085850 h 1085850"/>
              <a:gd name="connsiteX4" fmla="*/ 1771650 w 2390775"/>
              <a:gd name="connsiteY4" fmla="*/ 1009650 h 1085850"/>
              <a:gd name="connsiteX5" fmla="*/ 2047875 w 2390775"/>
              <a:gd name="connsiteY5" fmla="*/ 876300 h 1085850"/>
              <a:gd name="connsiteX6" fmla="*/ 2390775 w 2390775"/>
              <a:gd name="connsiteY6" fmla="*/ 66675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0775" h="1085850">
                <a:moveTo>
                  <a:pt x="0" y="0"/>
                </a:moveTo>
                <a:cubicBezTo>
                  <a:pt x="50006" y="323850"/>
                  <a:pt x="438150" y="660400"/>
                  <a:pt x="638175" y="828675"/>
                </a:cubicBezTo>
                <a:cubicBezTo>
                  <a:pt x="838200" y="996950"/>
                  <a:pt x="1062038" y="966788"/>
                  <a:pt x="1200150" y="1009650"/>
                </a:cubicBezTo>
                <a:cubicBezTo>
                  <a:pt x="1338262" y="1052512"/>
                  <a:pt x="1371600" y="1085850"/>
                  <a:pt x="1466850" y="1085850"/>
                </a:cubicBezTo>
                <a:cubicBezTo>
                  <a:pt x="1562100" y="1085850"/>
                  <a:pt x="1674813" y="1044575"/>
                  <a:pt x="1771650" y="1009650"/>
                </a:cubicBezTo>
                <a:cubicBezTo>
                  <a:pt x="1868487" y="974725"/>
                  <a:pt x="2001838" y="919162"/>
                  <a:pt x="2047875" y="876300"/>
                </a:cubicBezTo>
                <a:cubicBezTo>
                  <a:pt x="2098675" y="841375"/>
                  <a:pt x="2339975" y="101600"/>
                  <a:pt x="2390775" y="66675"/>
                </a:cubicBezTo>
              </a:path>
            </a:pathLst>
          </a:custGeom>
          <a:noFill/>
          <a:ln w="50800" cmpd="dbl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PT" sz="1100" dirty="0"/>
          </a:p>
        </p:txBody>
      </p:sp>
      <p:pic>
        <p:nvPicPr>
          <p:cNvPr id="20" name="Imagem 19" descr="http://icons.iconarchive.com/icons/aha-soft/security/256/key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7195"/>
            <a:ext cx="600074" cy="6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exão recta 21"/>
          <p:cNvCxnSpPr/>
          <p:nvPr/>
        </p:nvCxnSpPr>
        <p:spPr>
          <a:xfrm>
            <a:off x="4895671" y="5567269"/>
            <a:ext cx="509765" cy="490631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cta 23"/>
          <p:cNvCxnSpPr/>
          <p:nvPr/>
        </p:nvCxnSpPr>
        <p:spPr>
          <a:xfrm>
            <a:off x="7318914" y="5329288"/>
            <a:ext cx="622438" cy="2379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em ângulos rectos 25"/>
          <p:cNvCxnSpPr/>
          <p:nvPr/>
        </p:nvCxnSpPr>
        <p:spPr>
          <a:xfrm rot="5400000" flipH="1" flipV="1">
            <a:off x="7492242" y="4528864"/>
            <a:ext cx="2876550" cy="1363728"/>
          </a:xfrm>
          <a:prstGeom prst="bentConnector3">
            <a:avLst>
              <a:gd name="adj1" fmla="val -99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3733800" y="6397745"/>
            <a:ext cx="121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DCS Server</a:t>
            </a:r>
            <a:endParaRPr lang="pt-PT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5594293" y="6395903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DCS CPU</a:t>
            </a:r>
            <a:endParaRPr lang="pt-PT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8431021" y="625171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Field</a:t>
            </a:r>
            <a:endParaRPr lang="pt-PT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283863" y="5979113"/>
            <a:ext cx="1442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Office Laptop</a:t>
            </a:r>
          </a:p>
          <a:p>
            <a:r>
              <a:rPr lang="pt-PT" dirty="0" smtClean="0"/>
              <a:t>Share </a:t>
            </a:r>
            <a:r>
              <a:rPr lang="pt-PT" dirty="0" err="1" smtClean="0"/>
              <a:t>screen</a:t>
            </a:r>
            <a:endParaRPr lang="pt-PT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1640455" y="1320447"/>
            <a:ext cx="1933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/>
              <a:t>Security</a:t>
            </a:r>
            <a:r>
              <a:rPr lang="pt-PT" dirty="0" smtClean="0"/>
              <a:t> </a:t>
            </a:r>
            <a:r>
              <a:rPr lang="pt-PT" dirty="0" err="1" smtClean="0"/>
              <a:t>certificate</a:t>
            </a:r>
            <a:endParaRPr lang="pt-PT" dirty="0" smtClean="0"/>
          </a:p>
          <a:p>
            <a:r>
              <a:rPr lang="pt-PT" dirty="0" err="1" smtClean="0"/>
              <a:t>User</a:t>
            </a:r>
            <a:r>
              <a:rPr lang="pt-PT" dirty="0" smtClean="0"/>
              <a:t> &amp; Login</a:t>
            </a:r>
            <a:endParaRPr lang="pt-PT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7841334" y="1510437"/>
            <a:ext cx="1721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/>
              <a:t>Security</a:t>
            </a:r>
            <a:r>
              <a:rPr lang="pt-PT" dirty="0" smtClean="0"/>
              <a:t> Firewall</a:t>
            </a:r>
            <a:endParaRPr lang="pt-PT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8435980" y="2530897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/>
              <a:t>Enable</a:t>
            </a:r>
            <a:r>
              <a:rPr lang="pt-PT" dirty="0" smtClean="0"/>
              <a:t> </a:t>
            </a:r>
            <a:r>
              <a:rPr lang="pt-PT" dirty="0" err="1" smtClean="0"/>
              <a:t>user</a:t>
            </a:r>
            <a:endParaRPr lang="pt-PT" dirty="0"/>
          </a:p>
        </p:txBody>
      </p:sp>
      <p:cxnSp>
        <p:nvCxnSpPr>
          <p:cNvPr id="40" name="Conexão recta 39"/>
          <p:cNvCxnSpPr/>
          <p:nvPr/>
        </p:nvCxnSpPr>
        <p:spPr>
          <a:xfrm flipH="1">
            <a:off x="8930517" y="3772453"/>
            <a:ext cx="681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64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err="1" smtClean="0"/>
              <a:t>Remote</a:t>
            </a:r>
            <a:r>
              <a:rPr lang="pt-PT" dirty="0" smtClean="0"/>
              <a:t> Access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dirty="0" err="1" smtClean="0"/>
              <a:t>Remote</a:t>
            </a:r>
            <a:r>
              <a:rPr lang="pt-PT" dirty="0" smtClean="0"/>
              <a:t> </a:t>
            </a:r>
            <a:r>
              <a:rPr lang="pt-PT" dirty="0" err="1" smtClean="0"/>
              <a:t>access</a:t>
            </a:r>
            <a:r>
              <a:rPr lang="pt-PT" dirty="0" smtClean="0"/>
              <a:t> to auxiliar </a:t>
            </a:r>
            <a:r>
              <a:rPr lang="pt-PT" dirty="0" err="1" smtClean="0"/>
              <a:t>systems</a:t>
            </a:r>
            <a:endParaRPr lang="pt-PT" dirty="0"/>
          </a:p>
        </p:txBody>
      </p:sp>
      <p:pic>
        <p:nvPicPr>
          <p:cNvPr id="4" name="Imagem 3" descr="http://www.picturesof.net/_images_300/Male_Cartoon_Office_Worker_Working_at_His_Desk_on_a_Computer_Vector_Clipart_Illustration_111011-160931-26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9"/>
          <a:stretch/>
        </p:blipFill>
        <p:spPr bwMode="auto">
          <a:xfrm flipH="1">
            <a:off x="553413" y="1309553"/>
            <a:ext cx="2142162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523" y="1733414"/>
            <a:ext cx="3333750" cy="833438"/>
          </a:xfrm>
          <a:prstGeom prst="rect">
            <a:avLst/>
          </a:prstGeom>
        </p:spPr>
      </p:pic>
      <p:sp>
        <p:nvSpPr>
          <p:cNvPr id="6" name="Forma livre 5"/>
          <p:cNvSpPr/>
          <p:nvPr/>
        </p:nvSpPr>
        <p:spPr>
          <a:xfrm>
            <a:off x="2028825" y="2128410"/>
            <a:ext cx="5912527" cy="2762719"/>
          </a:xfrm>
          <a:custGeom>
            <a:avLst/>
            <a:gdLst>
              <a:gd name="connsiteX0" fmla="*/ 3467100 w 3531277"/>
              <a:gd name="connsiteY0" fmla="*/ 0 h 1557867"/>
              <a:gd name="connsiteX1" fmla="*/ 3495675 w 3531277"/>
              <a:gd name="connsiteY1" fmla="*/ 866775 h 1557867"/>
              <a:gd name="connsiteX2" fmla="*/ 3038475 w 3531277"/>
              <a:gd name="connsiteY2" fmla="*/ 1314450 h 1557867"/>
              <a:gd name="connsiteX3" fmla="*/ 2095500 w 3531277"/>
              <a:gd name="connsiteY3" fmla="*/ 1552575 h 1557867"/>
              <a:gd name="connsiteX4" fmla="*/ 1114425 w 3531277"/>
              <a:gd name="connsiteY4" fmla="*/ 1095375 h 1557867"/>
              <a:gd name="connsiteX5" fmla="*/ 219075 w 3531277"/>
              <a:gd name="connsiteY5" fmla="*/ 1533525 h 1557867"/>
              <a:gd name="connsiteX6" fmla="*/ 219075 w 3531277"/>
              <a:gd name="connsiteY6" fmla="*/ 1533525 h 1557867"/>
              <a:gd name="connsiteX7" fmla="*/ 0 w 3531277"/>
              <a:gd name="connsiteY7" fmla="*/ 1447800 h 1557867"/>
              <a:gd name="connsiteX0" fmla="*/ 5848350 w 5912527"/>
              <a:gd name="connsiteY0" fmla="*/ 0 h 2762719"/>
              <a:gd name="connsiteX1" fmla="*/ 5876925 w 5912527"/>
              <a:gd name="connsiteY1" fmla="*/ 866775 h 2762719"/>
              <a:gd name="connsiteX2" fmla="*/ 5419725 w 5912527"/>
              <a:gd name="connsiteY2" fmla="*/ 1314450 h 2762719"/>
              <a:gd name="connsiteX3" fmla="*/ 4476750 w 5912527"/>
              <a:gd name="connsiteY3" fmla="*/ 1552575 h 2762719"/>
              <a:gd name="connsiteX4" fmla="*/ 3495675 w 5912527"/>
              <a:gd name="connsiteY4" fmla="*/ 1095375 h 2762719"/>
              <a:gd name="connsiteX5" fmla="*/ 2600325 w 5912527"/>
              <a:gd name="connsiteY5" fmla="*/ 1533525 h 2762719"/>
              <a:gd name="connsiteX6" fmla="*/ 2600325 w 5912527"/>
              <a:gd name="connsiteY6" fmla="*/ 1533525 h 2762719"/>
              <a:gd name="connsiteX7" fmla="*/ 0 w 5912527"/>
              <a:gd name="connsiteY7" fmla="*/ 2762250 h 276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12527" h="2762719">
                <a:moveTo>
                  <a:pt x="5848350" y="0"/>
                </a:moveTo>
                <a:cubicBezTo>
                  <a:pt x="5898356" y="323850"/>
                  <a:pt x="5948363" y="647700"/>
                  <a:pt x="5876925" y="866775"/>
                </a:cubicBezTo>
                <a:cubicBezTo>
                  <a:pt x="5805487" y="1085850"/>
                  <a:pt x="5653087" y="1200150"/>
                  <a:pt x="5419725" y="1314450"/>
                </a:cubicBezTo>
                <a:cubicBezTo>
                  <a:pt x="5186363" y="1428750"/>
                  <a:pt x="4797425" y="1589088"/>
                  <a:pt x="4476750" y="1552575"/>
                </a:cubicBezTo>
                <a:cubicBezTo>
                  <a:pt x="4156075" y="1516062"/>
                  <a:pt x="3808412" y="1098550"/>
                  <a:pt x="3495675" y="1095375"/>
                </a:cubicBezTo>
                <a:cubicBezTo>
                  <a:pt x="3182938" y="1092200"/>
                  <a:pt x="2600325" y="1533525"/>
                  <a:pt x="2600325" y="1533525"/>
                </a:cubicBezTo>
                <a:lnTo>
                  <a:pt x="2600325" y="1533525"/>
                </a:lnTo>
                <a:cubicBezTo>
                  <a:pt x="2527300" y="1504950"/>
                  <a:pt x="73025" y="2790825"/>
                  <a:pt x="0" y="2762250"/>
                </a:cubicBezTo>
              </a:path>
            </a:pathLst>
          </a:custGeom>
          <a:noFill/>
          <a:ln w="50800"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PT" sz="1100"/>
          </a:p>
        </p:txBody>
      </p:sp>
      <p:pic>
        <p:nvPicPr>
          <p:cNvPr id="7" name="Imagem 6" descr="https://pixabay.com/static/uploads/photo/2012/04/13/20/24/laptop-33521_960_7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3" y="4128589"/>
            <a:ext cx="2314575" cy="216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http://icons.iconarchive.com/icons/aha-soft/security/256/key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6778"/>
            <a:ext cx="600074" cy="6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rma livre 8"/>
          <p:cNvSpPr/>
          <p:nvPr/>
        </p:nvSpPr>
        <p:spPr>
          <a:xfrm>
            <a:off x="2447925" y="1953977"/>
            <a:ext cx="5220871" cy="946252"/>
          </a:xfrm>
          <a:custGeom>
            <a:avLst/>
            <a:gdLst>
              <a:gd name="connsiteX0" fmla="*/ 3467100 w 3531277"/>
              <a:gd name="connsiteY0" fmla="*/ 0 h 1557867"/>
              <a:gd name="connsiteX1" fmla="*/ 3495675 w 3531277"/>
              <a:gd name="connsiteY1" fmla="*/ 866775 h 1557867"/>
              <a:gd name="connsiteX2" fmla="*/ 3038475 w 3531277"/>
              <a:gd name="connsiteY2" fmla="*/ 1314450 h 1557867"/>
              <a:gd name="connsiteX3" fmla="*/ 2095500 w 3531277"/>
              <a:gd name="connsiteY3" fmla="*/ 1552575 h 1557867"/>
              <a:gd name="connsiteX4" fmla="*/ 1114425 w 3531277"/>
              <a:gd name="connsiteY4" fmla="*/ 1095375 h 1557867"/>
              <a:gd name="connsiteX5" fmla="*/ 219075 w 3531277"/>
              <a:gd name="connsiteY5" fmla="*/ 1533525 h 1557867"/>
              <a:gd name="connsiteX6" fmla="*/ 219075 w 3531277"/>
              <a:gd name="connsiteY6" fmla="*/ 1533525 h 1557867"/>
              <a:gd name="connsiteX7" fmla="*/ 0 w 3531277"/>
              <a:gd name="connsiteY7" fmla="*/ 1447800 h 1557867"/>
              <a:gd name="connsiteX0" fmla="*/ 4924425 w 4925987"/>
              <a:gd name="connsiteY0" fmla="*/ 202195 h 693262"/>
              <a:gd name="connsiteX1" fmla="*/ 3495675 w 4925987"/>
              <a:gd name="connsiteY1" fmla="*/ 2170 h 693262"/>
              <a:gd name="connsiteX2" fmla="*/ 3038475 w 4925987"/>
              <a:gd name="connsiteY2" fmla="*/ 449845 h 693262"/>
              <a:gd name="connsiteX3" fmla="*/ 2095500 w 4925987"/>
              <a:gd name="connsiteY3" fmla="*/ 687970 h 693262"/>
              <a:gd name="connsiteX4" fmla="*/ 1114425 w 4925987"/>
              <a:gd name="connsiteY4" fmla="*/ 230770 h 693262"/>
              <a:gd name="connsiteX5" fmla="*/ 219075 w 4925987"/>
              <a:gd name="connsiteY5" fmla="*/ 668920 h 693262"/>
              <a:gd name="connsiteX6" fmla="*/ 219075 w 4925987"/>
              <a:gd name="connsiteY6" fmla="*/ 668920 h 693262"/>
              <a:gd name="connsiteX7" fmla="*/ 0 w 4925987"/>
              <a:gd name="connsiteY7" fmla="*/ 583195 h 693262"/>
              <a:gd name="connsiteX0" fmla="*/ 4924425 w 4926160"/>
              <a:gd name="connsiteY0" fmla="*/ 1030779 h 1547193"/>
              <a:gd name="connsiteX1" fmla="*/ 3495675 w 4926160"/>
              <a:gd name="connsiteY1" fmla="*/ 830754 h 1547193"/>
              <a:gd name="connsiteX2" fmla="*/ 2314575 w 4926160"/>
              <a:gd name="connsiteY2" fmla="*/ 11604 h 1547193"/>
              <a:gd name="connsiteX3" fmla="*/ 2095500 w 4926160"/>
              <a:gd name="connsiteY3" fmla="*/ 1516554 h 1547193"/>
              <a:gd name="connsiteX4" fmla="*/ 1114425 w 4926160"/>
              <a:gd name="connsiteY4" fmla="*/ 1059354 h 1547193"/>
              <a:gd name="connsiteX5" fmla="*/ 219075 w 4926160"/>
              <a:gd name="connsiteY5" fmla="*/ 1497504 h 1547193"/>
              <a:gd name="connsiteX6" fmla="*/ 219075 w 4926160"/>
              <a:gd name="connsiteY6" fmla="*/ 1497504 h 1547193"/>
              <a:gd name="connsiteX7" fmla="*/ 0 w 4926160"/>
              <a:gd name="connsiteY7" fmla="*/ 1411779 h 1547193"/>
              <a:gd name="connsiteX0" fmla="*/ 4924425 w 4926160"/>
              <a:gd name="connsiteY0" fmla="*/ 1037454 h 1504179"/>
              <a:gd name="connsiteX1" fmla="*/ 3495675 w 4926160"/>
              <a:gd name="connsiteY1" fmla="*/ 837429 h 1504179"/>
              <a:gd name="connsiteX2" fmla="*/ 2314575 w 4926160"/>
              <a:gd name="connsiteY2" fmla="*/ 18279 h 1504179"/>
              <a:gd name="connsiteX3" fmla="*/ 1457325 w 4926160"/>
              <a:gd name="connsiteY3" fmla="*/ 332604 h 1504179"/>
              <a:gd name="connsiteX4" fmla="*/ 1114425 w 4926160"/>
              <a:gd name="connsiteY4" fmla="*/ 1066029 h 1504179"/>
              <a:gd name="connsiteX5" fmla="*/ 219075 w 4926160"/>
              <a:gd name="connsiteY5" fmla="*/ 1504179 h 1504179"/>
              <a:gd name="connsiteX6" fmla="*/ 219075 w 4926160"/>
              <a:gd name="connsiteY6" fmla="*/ 1504179 h 1504179"/>
              <a:gd name="connsiteX7" fmla="*/ 0 w 4926160"/>
              <a:gd name="connsiteY7" fmla="*/ 1418454 h 1504179"/>
              <a:gd name="connsiteX0" fmla="*/ 4924425 w 4926160"/>
              <a:gd name="connsiteY0" fmla="*/ 1037454 h 1504179"/>
              <a:gd name="connsiteX1" fmla="*/ 3495675 w 4926160"/>
              <a:gd name="connsiteY1" fmla="*/ 837429 h 1504179"/>
              <a:gd name="connsiteX2" fmla="*/ 2314575 w 4926160"/>
              <a:gd name="connsiteY2" fmla="*/ 18279 h 1504179"/>
              <a:gd name="connsiteX3" fmla="*/ 1457325 w 4926160"/>
              <a:gd name="connsiteY3" fmla="*/ 332604 h 1504179"/>
              <a:gd name="connsiteX4" fmla="*/ 1114425 w 4926160"/>
              <a:gd name="connsiteY4" fmla="*/ 1066029 h 1504179"/>
              <a:gd name="connsiteX5" fmla="*/ 219075 w 4926160"/>
              <a:gd name="connsiteY5" fmla="*/ 1504179 h 1504179"/>
              <a:gd name="connsiteX6" fmla="*/ 171450 w 4926160"/>
              <a:gd name="connsiteY6" fmla="*/ 1056504 h 1504179"/>
              <a:gd name="connsiteX7" fmla="*/ 0 w 4926160"/>
              <a:gd name="connsiteY7" fmla="*/ 1418454 h 1504179"/>
              <a:gd name="connsiteX0" fmla="*/ 4924425 w 4926160"/>
              <a:gd name="connsiteY0" fmla="*/ 1034581 h 1501306"/>
              <a:gd name="connsiteX1" fmla="*/ 3495675 w 4926160"/>
              <a:gd name="connsiteY1" fmla="*/ 834556 h 1501306"/>
              <a:gd name="connsiteX2" fmla="*/ 2314575 w 4926160"/>
              <a:gd name="connsiteY2" fmla="*/ 15406 h 1501306"/>
              <a:gd name="connsiteX3" fmla="*/ 1457325 w 4926160"/>
              <a:gd name="connsiteY3" fmla="*/ 329731 h 1501306"/>
              <a:gd name="connsiteX4" fmla="*/ 942975 w 4926160"/>
              <a:gd name="connsiteY4" fmla="*/ 710731 h 1501306"/>
              <a:gd name="connsiteX5" fmla="*/ 219075 w 4926160"/>
              <a:gd name="connsiteY5" fmla="*/ 1501306 h 1501306"/>
              <a:gd name="connsiteX6" fmla="*/ 171450 w 4926160"/>
              <a:gd name="connsiteY6" fmla="*/ 1053631 h 1501306"/>
              <a:gd name="connsiteX7" fmla="*/ 0 w 4926160"/>
              <a:gd name="connsiteY7" fmla="*/ 1415581 h 1501306"/>
              <a:gd name="connsiteX0" fmla="*/ 4924425 w 4926160"/>
              <a:gd name="connsiteY0" fmla="*/ 1034581 h 1415581"/>
              <a:gd name="connsiteX1" fmla="*/ 3495675 w 4926160"/>
              <a:gd name="connsiteY1" fmla="*/ 834556 h 1415581"/>
              <a:gd name="connsiteX2" fmla="*/ 2314575 w 4926160"/>
              <a:gd name="connsiteY2" fmla="*/ 15406 h 1415581"/>
              <a:gd name="connsiteX3" fmla="*/ 1457325 w 4926160"/>
              <a:gd name="connsiteY3" fmla="*/ 329731 h 1415581"/>
              <a:gd name="connsiteX4" fmla="*/ 942975 w 4926160"/>
              <a:gd name="connsiteY4" fmla="*/ 710731 h 1415581"/>
              <a:gd name="connsiteX5" fmla="*/ 333375 w 4926160"/>
              <a:gd name="connsiteY5" fmla="*/ 958381 h 1415581"/>
              <a:gd name="connsiteX6" fmla="*/ 171450 w 4926160"/>
              <a:gd name="connsiteY6" fmla="*/ 1053631 h 1415581"/>
              <a:gd name="connsiteX7" fmla="*/ 0 w 4926160"/>
              <a:gd name="connsiteY7" fmla="*/ 1415581 h 1415581"/>
              <a:gd name="connsiteX0" fmla="*/ 5200650 w 5202385"/>
              <a:gd name="connsiteY0" fmla="*/ 1034581 h 1166347"/>
              <a:gd name="connsiteX1" fmla="*/ 3771900 w 5202385"/>
              <a:gd name="connsiteY1" fmla="*/ 834556 h 1166347"/>
              <a:gd name="connsiteX2" fmla="*/ 2590800 w 5202385"/>
              <a:gd name="connsiteY2" fmla="*/ 15406 h 1166347"/>
              <a:gd name="connsiteX3" fmla="*/ 1733550 w 5202385"/>
              <a:gd name="connsiteY3" fmla="*/ 329731 h 1166347"/>
              <a:gd name="connsiteX4" fmla="*/ 1219200 w 5202385"/>
              <a:gd name="connsiteY4" fmla="*/ 710731 h 1166347"/>
              <a:gd name="connsiteX5" fmla="*/ 609600 w 5202385"/>
              <a:gd name="connsiteY5" fmla="*/ 958381 h 1166347"/>
              <a:gd name="connsiteX6" fmla="*/ 447675 w 5202385"/>
              <a:gd name="connsiteY6" fmla="*/ 1053631 h 1166347"/>
              <a:gd name="connsiteX7" fmla="*/ 0 w 5202385"/>
              <a:gd name="connsiteY7" fmla="*/ 958381 h 1166347"/>
              <a:gd name="connsiteX0" fmla="*/ 5200650 w 5202385"/>
              <a:gd name="connsiteY0" fmla="*/ 1034581 h 1166347"/>
              <a:gd name="connsiteX1" fmla="*/ 3771900 w 5202385"/>
              <a:gd name="connsiteY1" fmla="*/ 834556 h 1166347"/>
              <a:gd name="connsiteX2" fmla="*/ 2590800 w 5202385"/>
              <a:gd name="connsiteY2" fmla="*/ 15406 h 1166347"/>
              <a:gd name="connsiteX3" fmla="*/ 1733550 w 5202385"/>
              <a:gd name="connsiteY3" fmla="*/ 329731 h 1166347"/>
              <a:gd name="connsiteX4" fmla="*/ 1219200 w 5202385"/>
              <a:gd name="connsiteY4" fmla="*/ 710731 h 1166347"/>
              <a:gd name="connsiteX5" fmla="*/ 609600 w 5202385"/>
              <a:gd name="connsiteY5" fmla="*/ 958381 h 1166347"/>
              <a:gd name="connsiteX6" fmla="*/ 390525 w 5202385"/>
              <a:gd name="connsiteY6" fmla="*/ 796456 h 1166347"/>
              <a:gd name="connsiteX7" fmla="*/ 0 w 5202385"/>
              <a:gd name="connsiteY7" fmla="*/ 958381 h 1166347"/>
              <a:gd name="connsiteX0" fmla="*/ 5200650 w 5202385"/>
              <a:gd name="connsiteY0" fmla="*/ 1034581 h 1166347"/>
              <a:gd name="connsiteX1" fmla="*/ 3771900 w 5202385"/>
              <a:gd name="connsiteY1" fmla="*/ 834556 h 1166347"/>
              <a:gd name="connsiteX2" fmla="*/ 2590800 w 5202385"/>
              <a:gd name="connsiteY2" fmla="*/ 15406 h 1166347"/>
              <a:gd name="connsiteX3" fmla="*/ 1733550 w 5202385"/>
              <a:gd name="connsiteY3" fmla="*/ 329731 h 1166347"/>
              <a:gd name="connsiteX4" fmla="*/ 1219200 w 5202385"/>
              <a:gd name="connsiteY4" fmla="*/ 710731 h 1166347"/>
              <a:gd name="connsiteX5" fmla="*/ 828675 w 5202385"/>
              <a:gd name="connsiteY5" fmla="*/ 748831 h 1166347"/>
              <a:gd name="connsiteX6" fmla="*/ 390525 w 5202385"/>
              <a:gd name="connsiteY6" fmla="*/ 796456 h 1166347"/>
              <a:gd name="connsiteX7" fmla="*/ 0 w 5202385"/>
              <a:gd name="connsiteY7" fmla="*/ 958381 h 1166347"/>
              <a:gd name="connsiteX0" fmla="*/ 5286375 w 5288003"/>
              <a:gd name="connsiteY0" fmla="*/ 1367956 h 1458498"/>
              <a:gd name="connsiteX1" fmla="*/ 3771900 w 5288003"/>
              <a:gd name="connsiteY1" fmla="*/ 834556 h 1458498"/>
              <a:gd name="connsiteX2" fmla="*/ 2590800 w 5288003"/>
              <a:gd name="connsiteY2" fmla="*/ 15406 h 1458498"/>
              <a:gd name="connsiteX3" fmla="*/ 1733550 w 5288003"/>
              <a:gd name="connsiteY3" fmla="*/ 329731 h 1458498"/>
              <a:gd name="connsiteX4" fmla="*/ 1219200 w 5288003"/>
              <a:gd name="connsiteY4" fmla="*/ 710731 h 1458498"/>
              <a:gd name="connsiteX5" fmla="*/ 828675 w 5288003"/>
              <a:gd name="connsiteY5" fmla="*/ 748831 h 1458498"/>
              <a:gd name="connsiteX6" fmla="*/ 390525 w 5288003"/>
              <a:gd name="connsiteY6" fmla="*/ 796456 h 1458498"/>
              <a:gd name="connsiteX7" fmla="*/ 0 w 5288003"/>
              <a:gd name="connsiteY7" fmla="*/ 958381 h 1458498"/>
              <a:gd name="connsiteX0" fmla="*/ 5286375 w 5296710"/>
              <a:gd name="connsiteY0" fmla="*/ 1356250 h 1410501"/>
              <a:gd name="connsiteX1" fmla="*/ 4762500 w 5296710"/>
              <a:gd name="connsiteY1" fmla="*/ 232300 h 1410501"/>
              <a:gd name="connsiteX2" fmla="*/ 2590800 w 5296710"/>
              <a:gd name="connsiteY2" fmla="*/ 3700 h 1410501"/>
              <a:gd name="connsiteX3" fmla="*/ 1733550 w 5296710"/>
              <a:gd name="connsiteY3" fmla="*/ 318025 h 1410501"/>
              <a:gd name="connsiteX4" fmla="*/ 1219200 w 5296710"/>
              <a:gd name="connsiteY4" fmla="*/ 699025 h 1410501"/>
              <a:gd name="connsiteX5" fmla="*/ 828675 w 5296710"/>
              <a:gd name="connsiteY5" fmla="*/ 737125 h 1410501"/>
              <a:gd name="connsiteX6" fmla="*/ 390525 w 5296710"/>
              <a:gd name="connsiteY6" fmla="*/ 784750 h 1410501"/>
              <a:gd name="connsiteX7" fmla="*/ 0 w 5296710"/>
              <a:gd name="connsiteY7" fmla="*/ 946675 h 1410501"/>
              <a:gd name="connsiteX0" fmla="*/ 5210175 w 5224845"/>
              <a:gd name="connsiteY0" fmla="*/ 191193 h 943668"/>
              <a:gd name="connsiteX1" fmla="*/ 4762500 w 5224845"/>
              <a:gd name="connsiteY1" fmla="*/ 229293 h 943668"/>
              <a:gd name="connsiteX2" fmla="*/ 2590800 w 5224845"/>
              <a:gd name="connsiteY2" fmla="*/ 693 h 943668"/>
              <a:gd name="connsiteX3" fmla="*/ 1733550 w 5224845"/>
              <a:gd name="connsiteY3" fmla="*/ 315018 h 943668"/>
              <a:gd name="connsiteX4" fmla="*/ 1219200 w 5224845"/>
              <a:gd name="connsiteY4" fmla="*/ 696018 h 943668"/>
              <a:gd name="connsiteX5" fmla="*/ 828675 w 5224845"/>
              <a:gd name="connsiteY5" fmla="*/ 734118 h 943668"/>
              <a:gd name="connsiteX6" fmla="*/ 390525 w 5224845"/>
              <a:gd name="connsiteY6" fmla="*/ 781743 h 943668"/>
              <a:gd name="connsiteX7" fmla="*/ 0 w 5224845"/>
              <a:gd name="connsiteY7" fmla="*/ 943668 h 943668"/>
              <a:gd name="connsiteX0" fmla="*/ 5210175 w 5220871"/>
              <a:gd name="connsiteY0" fmla="*/ 193777 h 946252"/>
              <a:gd name="connsiteX1" fmla="*/ 4705350 w 5220871"/>
              <a:gd name="connsiteY1" fmla="*/ 155677 h 946252"/>
              <a:gd name="connsiteX2" fmla="*/ 2590800 w 5220871"/>
              <a:gd name="connsiteY2" fmla="*/ 3277 h 946252"/>
              <a:gd name="connsiteX3" fmla="*/ 1733550 w 5220871"/>
              <a:gd name="connsiteY3" fmla="*/ 317602 h 946252"/>
              <a:gd name="connsiteX4" fmla="*/ 1219200 w 5220871"/>
              <a:gd name="connsiteY4" fmla="*/ 698602 h 946252"/>
              <a:gd name="connsiteX5" fmla="*/ 828675 w 5220871"/>
              <a:gd name="connsiteY5" fmla="*/ 736702 h 946252"/>
              <a:gd name="connsiteX6" fmla="*/ 390525 w 5220871"/>
              <a:gd name="connsiteY6" fmla="*/ 784327 h 946252"/>
              <a:gd name="connsiteX7" fmla="*/ 0 w 5220871"/>
              <a:gd name="connsiteY7" fmla="*/ 946252 h 94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0871" h="946252">
                <a:moveTo>
                  <a:pt x="5210175" y="193777"/>
                </a:moveTo>
                <a:cubicBezTo>
                  <a:pt x="5260181" y="517627"/>
                  <a:pt x="5141912" y="187427"/>
                  <a:pt x="4705350" y="155677"/>
                </a:cubicBezTo>
                <a:cubicBezTo>
                  <a:pt x="4268788" y="123927"/>
                  <a:pt x="3086100" y="-23711"/>
                  <a:pt x="2590800" y="3277"/>
                </a:cubicBezTo>
                <a:cubicBezTo>
                  <a:pt x="2095500" y="30265"/>
                  <a:pt x="1962150" y="201715"/>
                  <a:pt x="1733550" y="317602"/>
                </a:cubicBezTo>
                <a:cubicBezTo>
                  <a:pt x="1504950" y="433489"/>
                  <a:pt x="1370012" y="628752"/>
                  <a:pt x="1219200" y="698602"/>
                </a:cubicBezTo>
                <a:cubicBezTo>
                  <a:pt x="1068388" y="768452"/>
                  <a:pt x="828675" y="736702"/>
                  <a:pt x="828675" y="736702"/>
                </a:cubicBezTo>
                <a:lnTo>
                  <a:pt x="390525" y="784327"/>
                </a:lnTo>
                <a:lnTo>
                  <a:pt x="0" y="946252"/>
                </a:lnTo>
              </a:path>
            </a:pathLst>
          </a:custGeom>
          <a:noFill/>
          <a:ln w="50800"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PT" sz="110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89063" l="3516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126" y="1485357"/>
            <a:ext cx="1975090" cy="1481318"/>
          </a:xfrm>
          <a:prstGeom prst="rect">
            <a:avLst/>
          </a:prstGeom>
        </p:spPr>
      </p:pic>
      <p:pic>
        <p:nvPicPr>
          <p:cNvPr id="11" name="Imagem 10" descr="http://icons.iconarchive.com/icons/aha-soft/security/256/key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236" y="1925979"/>
            <a:ext cx="600074" cy="6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 descr="http://icons.iconarchive.com/icons/aha-soft/security/256/key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7195"/>
            <a:ext cx="600074" cy="6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ixaDeTexto 34"/>
          <p:cNvSpPr txBox="1"/>
          <p:nvPr/>
        </p:nvSpPr>
        <p:spPr>
          <a:xfrm>
            <a:off x="283863" y="6108201"/>
            <a:ext cx="1607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Auxiliar</a:t>
            </a:r>
            <a:r>
              <a:rPr lang="en-US" dirty="0" smtClean="0"/>
              <a:t> System</a:t>
            </a:r>
          </a:p>
          <a:p>
            <a:pPr algn="ctr"/>
            <a:r>
              <a:rPr lang="en-US" dirty="0" smtClean="0"/>
              <a:t>PC</a:t>
            </a:r>
            <a:endParaRPr lang="en-US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1640455" y="1320447"/>
            <a:ext cx="1933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/>
              <a:t>Security</a:t>
            </a:r>
            <a:r>
              <a:rPr lang="pt-PT" dirty="0" smtClean="0"/>
              <a:t> </a:t>
            </a:r>
            <a:r>
              <a:rPr lang="pt-PT" dirty="0" err="1" smtClean="0"/>
              <a:t>certificate</a:t>
            </a:r>
            <a:endParaRPr lang="pt-PT" dirty="0" smtClean="0"/>
          </a:p>
          <a:p>
            <a:r>
              <a:rPr lang="pt-PT" dirty="0" err="1" smtClean="0"/>
              <a:t>User</a:t>
            </a:r>
            <a:r>
              <a:rPr lang="pt-PT" dirty="0" smtClean="0"/>
              <a:t> &amp; Login</a:t>
            </a:r>
            <a:endParaRPr lang="pt-PT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7841334" y="1510437"/>
            <a:ext cx="1721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/>
              <a:t>Security</a:t>
            </a:r>
            <a:r>
              <a:rPr lang="pt-PT" dirty="0" smtClean="0"/>
              <a:t> Firewall</a:t>
            </a:r>
            <a:endParaRPr lang="pt-PT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8435980" y="2530897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/>
              <a:t>Enable</a:t>
            </a:r>
            <a:r>
              <a:rPr lang="pt-PT" dirty="0" smtClean="0"/>
              <a:t> </a:t>
            </a:r>
            <a:r>
              <a:rPr lang="pt-PT" dirty="0" err="1" smtClean="0"/>
              <a:t>user</a:t>
            </a:r>
            <a:endParaRPr lang="pt-PT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7353682" y="4258803"/>
            <a:ext cx="187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German Company</a:t>
            </a:r>
            <a:endParaRPr lang="en-US" dirty="0"/>
          </a:p>
        </p:txBody>
      </p:sp>
      <p:grpSp>
        <p:nvGrpSpPr>
          <p:cNvPr id="27" name="Grupo 26"/>
          <p:cNvGrpSpPr/>
          <p:nvPr/>
        </p:nvGrpSpPr>
        <p:grpSpPr>
          <a:xfrm>
            <a:off x="7866398" y="2226016"/>
            <a:ext cx="727869" cy="1971008"/>
            <a:chOff x="7866398" y="2226016"/>
            <a:chExt cx="727869" cy="1971008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6398" y="3470680"/>
              <a:ext cx="727869" cy="726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Conexão recta unidireccional 17"/>
            <p:cNvCxnSpPr>
              <a:stCxn id="23554" idx="0"/>
            </p:cNvCxnSpPr>
            <p:nvPr/>
          </p:nvCxnSpPr>
          <p:spPr>
            <a:xfrm flipH="1" flipV="1">
              <a:off x="8230332" y="2226016"/>
              <a:ext cx="1" cy="12446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4" b="100000" l="9875" r="96238">
                        <a14:foregroundMark x1="70533" y1="23664" x2="87618" y2="38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988" y="4473021"/>
            <a:ext cx="3552825" cy="218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Conexão recta 20"/>
          <p:cNvCxnSpPr/>
          <p:nvPr/>
        </p:nvCxnSpPr>
        <p:spPr>
          <a:xfrm>
            <a:off x="2695575" y="5567269"/>
            <a:ext cx="878294" cy="22393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7353682" y="4644029"/>
            <a:ext cx="2272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Activate/deactivate</a:t>
            </a:r>
          </a:p>
          <a:p>
            <a:r>
              <a:rPr lang="en-US" dirty="0" smtClean="0"/>
              <a:t>Gateway  function at </a:t>
            </a:r>
          </a:p>
          <a:p>
            <a:r>
              <a:rPr lang="en-US" dirty="0" smtClean="0"/>
              <a:t>the Firewall for this 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20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err="1" smtClean="0"/>
              <a:t>Questions</a:t>
            </a:r>
            <a:r>
              <a:rPr lang="pt-PT" dirty="0" smtClean="0"/>
              <a:t> ?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4578" name="Picture 2" descr="http://images2.aystatic.com/events/141891/205057_home_hero.jpg?1426720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989137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3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6"/>
          <p:cNvSpPr txBox="1"/>
          <p:nvPr/>
        </p:nvSpPr>
        <p:spPr>
          <a:xfrm>
            <a:off x="4953000" y="4514506"/>
            <a:ext cx="4953000" cy="477666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spc="300" dirty="0" smtClean="0">
                <a:latin typeface="Trebuchet MS" panose="020B0603020202020204" pitchFamily="34" charset="0"/>
              </a:rPr>
              <a:t>THANKS</a:t>
            </a:r>
            <a:endParaRPr lang="pt-PT" spc="300" dirty="0">
              <a:latin typeface="Trebuchet MS" panose="020B0603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26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1 – Gafanha da Nazaré, </a:t>
            </a:r>
            <a:r>
              <a:rPr lang="pt-PT" dirty="0" err="1" smtClean="0"/>
              <a:t>Harbour</a:t>
            </a:r>
            <a:endParaRPr lang="pt-P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6" t="12818" r="15424" b="10495"/>
          <a:stretch/>
        </p:blipFill>
        <p:spPr bwMode="auto">
          <a:xfrm>
            <a:off x="378373" y="1229709"/>
            <a:ext cx="9033641" cy="537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06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smtClean="0"/>
              <a:t>1 – Gafanha da Nazaré, </a:t>
            </a:r>
            <a:r>
              <a:rPr lang="pt-PT" dirty="0" err="1" smtClean="0"/>
              <a:t>Harbour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dirty="0" err="1" smtClean="0"/>
              <a:t>Client’s</a:t>
            </a:r>
            <a:r>
              <a:rPr lang="pt-PT" dirty="0" smtClean="0"/>
              <a:t> </a:t>
            </a:r>
            <a:r>
              <a:rPr lang="pt-PT" dirty="0" err="1" smtClean="0"/>
              <a:t>needs</a:t>
            </a:r>
            <a:r>
              <a:rPr lang="pt-PT" dirty="0" smtClean="0"/>
              <a:t> …</a:t>
            </a:r>
            <a:endParaRPr lang="pt-PT" dirty="0"/>
          </a:p>
        </p:txBody>
      </p:sp>
      <p:grpSp>
        <p:nvGrpSpPr>
          <p:cNvPr id="7" name="Grupo 6"/>
          <p:cNvGrpSpPr/>
          <p:nvPr/>
        </p:nvGrpSpPr>
        <p:grpSpPr>
          <a:xfrm>
            <a:off x="350038" y="1383477"/>
            <a:ext cx="7538050" cy="5474523"/>
            <a:chOff x="1259110" y="248361"/>
            <a:chExt cx="7538050" cy="5474523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2"/>
            <a:srcRect l="21771" t="8153" r="20623" b="13746"/>
            <a:stretch/>
          </p:blipFill>
          <p:spPr>
            <a:xfrm>
              <a:off x="1259110" y="248361"/>
              <a:ext cx="7538050" cy="5474523"/>
            </a:xfrm>
            <a:prstGeom prst="rect">
              <a:avLst/>
            </a:prstGeom>
          </p:spPr>
        </p:pic>
        <p:cxnSp>
          <p:nvCxnSpPr>
            <p:cNvPr id="5" name="Conexão recta unidireccional 4"/>
            <p:cNvCxnSpPr/>
            <p:nvPr/>
          </p:nvCxnSpPr>
          <p:spPr>
            <a:xfrm flipH="1">
              <a:off x="3848918" y="2762688"/>
              <a:ext cx="3000375" cy="9048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6601643" y="2067363"/>
              <a:ext cx="1247775" cy="11620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t-PT" sz="1100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6006801" y="4612322"/>
            <a:ext cx="3533775" cy="2035358"/>
            <a:chOff x="0" y="0"/>
            <a:chExt cx="4961173" cy="2857500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/>
            <a:srcRect l="13757" t="16307" r="11706" b="5151"/>
            <a:stretch/>
          </p:blipFill>
          <p:spPr>
            <a:xfrm>
              <a:off x="0" y="0"/>
              <a:ext cx="4961173" cy="2800350"/>
            </a:xfrm>
            <a:prstGeom prst="rect">
              <a:avLst/>
            </a:prstGeom>
          </p:spPr>
        </p:pic>
        <p:cxnSp>
          <p:nvCxnSpPr>
            <p:cNvPr id="10" name="Conexão recta unidireccional 9"/>
            <p:cNvCxnSpPr/>
            <p:nvPr/>
          </p:nvCxnSpPr>
          <p:spPr>
            <a:xfrm flipH="1" flipV="1">
              <a:off x="2705101" y="1133475"/>
              <a:ext cx="828674" cy="172402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aixaDeTexto 10"/>
          <p:cNvSpPr txBox="1"/>
          <p:nvPr/>
        </p:nvSpPr>
        <p:spPr>
          <a:xfrm>
            <a:off x="7888087" y="1560786"/>
            <a:ext cx="1902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Tank</a:t>
            </a:r>
            <a:r>
              <a:rPr lang="pt-PT" dirty="0" smtClean="0"/>
              <a:t> Stock </a:t>
            </a:r>
            <a:r>
              <a:rPr lang="pt-PT" dirty="0" err="1" smtClean="0"/>
              <a:t>levels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Security</a:t>
            </a:r>
            <a:r>
              <a:rPr lang="pt-PT" dirty="0" smtClean="0"/>
              <a:t> </a:t>
            </a:r>
            <a:r>
              <a:rPr lang="pt-PT" dirty="0" err="1" smtClean="0"/>
              <a:t>cameras</a:t>
            </a:r>
            <a:endParaRPr lang="pt-PT" dirty="0" smtClean="0"/>
          </a:p>
        </p:txBody>
      </p:sp>
      <p:sp>
        <p:nvSpPr>
          <p:cNvPr id="14" name="Seta para a esquerda 13"/>
          <p:cNvSpPr/>
          <p:nvPr/>
        </p:nvSpPr>
        <p:spPr>
          <a:xfrm>
            <a:off x="3063670" y="4127353"/>
            <a:ext cx="289129" cy="114752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0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m 59" descr="ServoTankGaug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50" y="1537407"/>
            <a:ext cx="1377662" cy="196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84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19"/>
          <a:stretch/>
        </p:blipFill>
        <p:spPr bwMode="auto">
          <a:xfrm>
            <a:off x="303994" y="4152467"/>
            <a:ext cx="1154256" cy="216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osição do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1 – Gafanha da Nazaré, </a:t>
            </a:r>
            <a:r>
              <a:rPr lang="pt-PT" dirty="0" err="1"/>
              <a:t>Harbour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solution</a:t>
            </a:r>
            <a:endParaRPr lang="pt-PT" dirty="0"/>
          </a:p>
        </p:txBody>
      </p:sp>
      <p:cxnSp>
        <p:nvCxnSpPr>
          <p:cNvPr id="56" name="Straight Connector 80"/>
          <p:cNvCxnSpPr/>
          <p:nvPr/>
        </p:nvCxnSpPr>
        <p:spPr>
          <a:xfrm flipV="1">
            <a:off x="10401300" y="5468938"/>
            <a:ext cx="428625" cy="7937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8" name="Imagem 57" descr="camara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4" y="2069076"/>
            <a:ext cx="1078056" cy="8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Group 19"/>
          <p:cNvGrpSpPr>
            <a:grpSpLocks/>
          </p:cNvGrpSpPr>
          <p:nvPr/>
        </p:nvGrpSpPr>
        <p:grpSpPr bwMode="auto">
          <a:xfrm>
            <a:off x="3080965" y="1432632"/>
            <a:ext cx="435552" cy="569770"/>
            <a:chOff x="2776970" y="0"/>
            <a:chExt cx="438150" cy="561975"/>
          </a:xfrm>
        </p:grpSpPr>
        <p:sp>
          <p:nvSpPr>
            <p:cNvPr id="62" name="Lua 61"/>
            <p:cNvSpPr/>
            <p:nvPr/>
          </p:nvSpPr>
          <p:spPr bwMode="auto">
            <a:xfrm flipH="1">
              <a:off x="2776970" y="123825"/>
              <a:ext cx="133350" cy="342900"/>
            </a:xfrm>
            <a:prstGeom prst="mo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63" name="Lua 62"/>
            <p:cNvSpPr/>
            <p:nvPr/>
          </p:nvSpPr>
          <p:spPr bwMode="auto">
            <a:xfrm flipH="1">
              <a:off x="2910320" y="38100"/>
              <a:ext cx="161925" cy="485775"/>
            </a:xfrm>
            <a:prstGeom prst="mo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64" name="Lua 63"/>
            <p:cNvSpPr/>
            <p:nvPr/>
          </p:nvSpPr>
          <p:spPr bwMode="auto">
            <a:xfrm flipH="1">
              <a:off x="3062720" y="0"/>
              <a:ext cx="152400" cy="561975"/>
            </a:xfrm>
            <a:prstGeom prst="mo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</p:grpSp>
      <p:pic>
        <p:nvPicPr>
          <p:cNvPr id="61" name="Picture 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234" y="1451682"/>
            <a:ext cx="454603" cy="47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Line 31"/>
          <p:cNvSpPr>
            <a:spLocks noChangeShapeType="1"/>
          </p:cNvSpPr>
          <p:nvPr/>
        </p:nvSpPr>
        <p:spPr bwMode="auto">
          <a:xfrm flipH="1">
            <a:off x="1041748" y="2705533"/>
            <a:ext cx="9525" cy="1671204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pic>
        <p:nvPicPr>
          <p:cNvPr id="68" name="Picture 82" descr="foto_23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66" y="5448300"/>
            <a:ext cx="1046884" cy="68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53" descr="http://www.americanexplorer.com.br/img/Image/Leonardo/Produtos/Aquario/24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116" y="1592371"/>
            <a:ext cx="597477" cy="62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" name="Group 20"/>
          <p:cNvGrpSpPr>
            <a:grpSpLocks/>
          </p:cNvGrpSpPr>
          <p:nvPr/>
        </p:nvGrpSpPr>
        <p:grpSpPr bwMode="auto">
          <a:xfrm rot="10800000">
            <a:off x="5186113" y="1515377"/>
            <a:ext cx="426083" cy="569770"/>
            <a:chOff x="9525" y="57150"/>
            <a:chExt cx="428625" cy="561975"/>
          </a:xfrm>
        </p:grpSpPr>
        <p:sp>
          <p:nvSpPr>
            <p:cNvPr id="72" name="Lua 71"/>
            <p:cNvSpPr/>
            <p:nvPr/>
          </p:nvSpPr>
          <p:spPr bwMode="auto">
            <a:xfrm flipH="1">
              <a:off x="9525" y="114300"/>
              <a:ext cx="133350" cy="342900"/>
            </a:xfrm>
            <a:prstGeom prst="mo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73" name="Lua 72"/>
            <p:cNvSpPr/>
            <p:nvPr/>
          </p:nvSpPr>
          <p:spPr bwMode="auto">
            <a:xfrm flipH="1">
              <a:off x="190500" y="85725"/>
              <a:ext cx="161925" cy="485775"/>
            </a:xfrm>
            <a:prstGeom prst="mo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sp>
          <p:nvSpPr>
            <p:cNvPr id="74" name="Lua 73"/>
            <p:cNvSpPr/>
            <p:nvPr/>
          </p:nvSpPr>
          <p:spPr bwMode="auto">
            <a:xfrm flipH="1">
              <a:off x="285750" y="57150"/>
              <a:ext cx="152400" cy="561975"/>
            </a:xfrm>
            <a:prstGeom prst="mo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</p:grpSp>
      <p:pic>
        <p:nvPicPr>
          <p:cNvPr id="71" name="Picture 1472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38"/>
          <a:stretch/>
        </p:blipFill>
        <p:spPr bwMode="auto">
          <a:xfrm>
            <a:off x="6505395" y="3006364"/>
            <a:ext cx="1140881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 Box 339"/>
          <p:cNvSpPr txBox="1">
            <a:spLocks noChangeArrowheads="1"/>
          </p:cNvSpPr>
          <p:nvPr/>
        </p:nvSpPr>
        <p:spPr bwMode="auto">
          <a:xfrm>
            <a:off x="7906227" y="5082317"/>
            <a:ext cx="602796" cy="1085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pt-PT" sz="600" b="0" i="0" u="none" strike="noStrike" baseline="0" dirty="0">
                <a:solidFill>
                  <a:srgbClr val="808000"/>
                </a:solidFill>
                <a:latin typeface="Arial"/>
                <a:cs typeface="Arial"/>
              </a:rPr>
              <a:t>MODBUS TCP</a:t>
            </a:r>
          </a:p>
        </p:txBody>
      </p:sp>
      <p:cxnSp>
        <p:nvCxnSpPr>
          <p:cNvPr id="76" name="Straight Connector 74"/>
          <p:cNvCxnSpPr/>
          <p:nvPr/>
        </p:nvCxnSpPr>
        <p:spPr>
          <a:xfrm flipV="1">
            <a:off x="8506872" y="4139672"/>
            <a:ext cx="2" cy="1070602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Conexão em ângulos rectos 77"/>
          <p:cNvCxnSpPr>
            <a:endCxn id="68" idx="3"/>
          </p:cNvCxnSpPr>
          <p:nvPr/>
        </p:nvCxnSpPr>
        <p:spPr>
          <a:xfrm rot="5400000">
            <a:off x="-309224" y="3731247"/>
            <a:ext cx="3827860" cy="29291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Line 31"/>
          <p:cNvSpPr>
            <a:spLocks noChangeShapeType="1"/>
          </p:cNvSpPr>
          <p:nvPr/>
        </p:nvSpPr>
        <p:spPr bwMode="auto">
          <a:xfrm flipH="1">
            <a:off x="936865" y="4400550"/>
            <a:ext cx="7467" cy="1310137"/>
          </a:xfrm>
          <a:prstGeom prst="line">
            <a:avLst/>
          </a:prstGeom>
          <a:ln w="19050">
            <a:headEnd/>
            <a:tailEnd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pt-PT"/>
          </a:p>
        </p:txBody>
      </p:sp>
      <p:pic>
        <p:nvPicPr>
          <p:cNvPr id="67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41" y="5043054"/>
            <a:ext cx="954232" cy="38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Conexão em ângulos rectos 80"/>
          <p:cNvCxnSpPr>
            <a:endCxn id="61" idx="2"/>
          </p:cNvCxnSpPr>
          <p:nvPr/>
        </p:nvCxnSpPr>
        <p:spPr>
          <a:xfrm rot="5400000" flipH="1" flipV="1">
            <a:off x="839119" y="2469135"/>
            <a:ext cx="2474351" cy="1388484"/>
          </a:xfrm>
          <a:prstGeom prst="bentConnector3">
            <a:avLst>
              <a:gd name="adj1" fmla="val -552"/>
            </a:avLst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74"/>
          <p:cNvCxnSpPr/>
          <p:nvPr/>
        </p:nvCxnSpPr>
        <p:spPr>
          <a:xfrm flipH="1" flipV="1">
            <a:off x="7075836" y="5190828"/>
            <a:ext cx="1433187" cy="45324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85397" name="Picture 5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6" t="9719" r="32827" b="5840"/>
          <a:stretch/>
        </p:blipFill>
        <p:spPr bwMode="auto">
          <a:xfrm>
            <a:off x="8262245" y="3322019"/>
            <a:ext cx="655029" cy="96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5" name="Conexão em ângulos rectos 94"/>
          <p:cNvCxnSpPr/>
          <p:nvPr/>
        </p:nvCxnSpPr>
        <p:spPr>
          <a:xfrm rot="16200000" flipV="1">
            <a:off x="4737304" y="3106831"/>
            <a:ext cx="3246498" cy="960388"/>
          </a:xfrm>
          <a:prstGeom prst="bentConnector3">
            <a:avLst>
              <a:gd name="adj1" fmla="val -220"/>
            </a:avLst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Line 31"/>
          <p:cNvSpPr>
            <a:spLocks noChangeShapeType="1"/>
          </p:cNvSpPr>
          <p:nvPr/>
        </p:nvSpPr>
        <p:spPr bwMode="auto">
          <a:xfrm flipH="1">
            <a:off x="7272195" y="4355226"/>
            <a:ext cx="0" cy="835602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185382" name="CaixaDeTexto 185381"/>
          <p:cNvSpPr txBox="1"/>
          <p:nvPr/>
        </p:nvSpPr>
        <p:spPr>
          <a:xfrm>
            <a:off x="8838816" y="3457823"/>
            <a:ext cx="104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rnard MT Condensed" pitchFamily="18" charset="0"/>
              </a:rPr>
              <a:t>Ethernet </a:t>
            </a:r>
            <a:r>
              <a:rPr lang="pt-PT" sz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ernard MT Condensed" pitchFamily="18" charset="0"/>
              </a:rPr>
              <a:t>card</a:t>
            </a:r>
            <a:endParaRPr lang="pt-PT" sz="1200" dirty="0" smtClean="0">
              <a:solidFill>
                <a:schemeClr val="tx2">
                  <a:lumMod val="60000"/>
                  <a:lumOff val="40000"/>
                </a:schemeClr>
              </a:solidFill>
              <a:latin typeface="Bernard MT Condensed" pitchFamily="18" charset="0"/>
            </a:endParaRPr>
          </a:p>
          <a:p>
            <a:pPr algn="ctr"/>
            <a:r>
              <a:rPr lang="pt-PT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rnard MT Condensed" pitchFamily="18" charset="0"/>
              </a:rPr>
              <a:t> + </a:t>
            </a:r>
          </a:p>
          <a:p>
            <a:pPr algn="ctr"/>
            <a:r>
              <a:rPr lang="pt-PT" sz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ernard MT Condensed" pitchFamily="18" charset="0"/>
              </a:rPr>
              <a:t>modbus</a:t>
            </a:r>
            <a:r>
              <a:rPr lang="pt-PT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rnard MT Condensed" pitchFamily="18" charset="0"/>
              </a:rPr>
              <a:t> driver</a:t>
            </a:r>
            <a:endParaRPr lang="pt-PT" sz="1200" dirty="0">
              <a:solidFill>
                <a:schemeClr val="tx2">
                  <a:lumMod val="60000"/>
                  <a:lumOff val="40000"/>
                </a:schemeClr>
              </a:solidFill>
              <a:latin typeface="Bernard MT Condensed" pitchFamily="18" charset="0"/>
            </a:endParaRPr>
          </a:p>
        </p:txBody>
      </p:sp>
      <p:sp>
        <p:nvSpPr>
          <p:cNvPr id="185386" name="CaixaDeTexto 185385"/>
          <p:cNvSpPr txBox="1"/>
          <p:nvPr/>
        </p:nvSpPr>
        <p:spPr>
          <a:xfrm rot="165035">
            <a:off x="3589760" y="1873315"/>
            <a:ext cx="1523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err="1" smtClean="0"/>
              <a:t>Line</a:t>
            </a:r>
            <a:r>
              <a:rPr lang="pt-PT" sz="1400" dirty="0" smtClean="0"/>
              <a:t> </a:t>
            </a:r>
            <a:r>
              <a:rPr lang="pt-PT" sz="1400" dirty="0" err="1" smtClean="0"/>
              <a:t>of</a:t>
            </a:r>
            <a:r>
              <a:rPr lang="pt-PT" sz="1400" dirty="0" smtClean="0"/>
              <a:t> </a:t>
            </a:r>
            <a:r>
              <a:rPr lang="pt-PT" sz="1400" dirty="0" err="1" smtClean="0"/>
              <a:t>sight</a:t>
            </a:r>
            <a:r>
              <a:rPr lang="pt-PT" sz="1400" dirty="0" smtClean="0"/>
              <a:t> 200m</a:t>
            </a:r>
            <a:endParaRPr lang="pt-PT" dirty="0"/>
          </a:p>
        </p:txBody>
      </p:sp>
      <p:cxnSp>
        <p:nvCxnSpPr>
          <p:cNvPr id="185388" name="Conexão recta 185387"/>
          <p:cNvCxnSpPr>
            <a:stCxn id="64" idx="1"/>
            <a:endCxn id="74" idx="1"/>
          </p:cNvCxnSpPr>
          <p:nvPr/>
        </p:nvCxnSpPr>
        <p:spPr>
          <a:xfrm>
            <a:off x="3516517" y="1717517"/>
            <a:ext cx="1669596" cy="82745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CaixaDeTexto 110"/>
          <p:cNvSpPr txBox="1"/>
          <p:nvPr/>
        </p:nvSpPr>
        <p:spPr>
          <a:xfrm>
            <a:off x="1751163" y="5141815"/>
            <a:ext cx="1721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err="1" smtClean="0"/>
              <a:t>Multiple</a:t>
            </a:r>
            <a:r>
              <a:rPr lang="pt-PT" sz="1200" dirty="0" smtClean="0"/>
              <a:t> 4-20 </a:t>
            </a:r>
            <a:r>
              <a:rPr lang="pt-PT" sz="1200" dirty="0" err="1" smtClean="0"/>
              <a:t>mA</a:t>
            </a:r>
            <a:r>
              <a:rPr lang="pt-PT" sz="1200" dirty="0" smtClean="0"/>
              <a:t> </a:t>
            </a:r>
            <a:r>
              <a:rPr lang="pt-PT" sz="1200" dirty="0" err="1" smtClean="0"/>
              <a:t>signals</a:t>
            </a:r>
            <a:endParaRPr lang="pt-PT" sz="1600" dirty="0"/>
          </a:p>
        </p:txBody>
      </p:sp>
      <p:sp>
        <p:nvSpPr>
          <p:cNvPr id="185389" name="Rectângulo 185388"/>
          <p:cNvSpPr/>
          <p:nvPr/>
        </p:nvSpPr>
        <p:spPr>
          <a:xfrm>
            <a:off x="320975" y="6214609"/>
            <a:ext cx="26325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dirty="0" err="1"/>
              <a:t>Switch</a:t>
            </a:r>
            <a:r>
              <a:rPr lang="pt-PT" sz="1200" dirty="0"/>
              <a:t> 24 </a:t>
            </a:r>
            <a:r>
              <a:rPr lang="pt-PT" sz="1200" dirty="0" err="1" smtClean="0"/>
              <a:t>ports</a:t>
            </a:r>
            <a:r>
              <a:rPr lang="pt-PT" sz="1200" dirty="0" smtClean="0"/>
              <a:t> </a:t>
            </a:r>
            <a:r>
              <a:rPr lang="pt-PT" sz="1200" dirty="0"/>
              <a:t>Gigabit c/VLAN &amp; POE</a:t>
            </a:r>
          </a:p>
        </p:txBody>
      </p:sp>
      <p:sp>
        <p:nvSpPr>
          <p:cNvPr id="185390" name="Rectângulo 185389"/>
          <p:cNvSpPr/>
          <p:nvPr/>
        </p:nvSpPr>
        <p:spPr>
          <a:xfrm>
            <a:off x="310107" y="6361147"/>
            <a:ext cx="40171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dirty="0" smtClean="0"/>
              <a:t>PLC Schneider </a:t>
            </a:r>
            <a:r>
              <a:rPr lang="pt-PT" sz="1200" dirty="0"/>
              <a:t>STB </a:t>
            </a:r>
            <a:r>
              <a:rPr lang="pt-PT" sz="1200" dirty="0" err="1"/>
              <a:t>Modbus</a:t>
            </a:r>
            <a:r>
              <a:rPr lang="pt-PT" sz="1200" dirty="0"/>
              <a:t> </a:t>
            </a:r>
            <a:r>
              <a:rPr lang="pt-PT" sz="1200" dirty="0" smtClean="0"/>
              <a:t>TCP (</a:t>
            </a:r>
            <a:r>
              <a:rPr lang="pt-PT" sz="1200" dirty="0" err="1" smtClean="0"/>
              <a:t>Remote</a:t>
            </a:r>
            <a:r>
              <a:rPr lang="pt-PT" sz="1200" dirty="0" smtClean="0"/>
              <a:t> IO, no </a:t>
            </a:r>
            <a:r>
              <a:rPr lang="pt-PT" sz="1200" dirty="0" err="1" smtClean="0"/>
              <a:t>logic</a:t>
            </a:r>
            <a:r>
              <a:rPr lang="pt-PT" sz="1200" dirty="0" smtClean="0"/>
              <a:t> </a:t>
            </a:r>
            <a:r>
              <a:rPr lang="pt-PT" sz="1200" dirty="0" err="1" smtClean="0"/>
              <a:t>required</a:t>
            </a:r>
            <a:endParaRPr lang="pt-PT" sz="1200" dirty="0"/>
          </a:p>
        </p:txBody>
      </p:sp>
      <p:sp>
        <p:nvSpPr>
          <p:cNvPr id="114" name="CaixaDeTexto 113"/>
          <p:cNvSpPr txBox="1"/>
          <p:nvPr/>
        </p:nvSpPr>
        <p:spPr>
          <a:xfrm>
            <a:off x="6160200" y="1603035"/>
            <a:ext cx="1016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ernard MT Condensed" pitchFamily="18" charset="0"/>
              </a:rPr>
              <a:t>Omni</a:t>
            </a:r>
            <a:r>
              <a:rPr lang="pt-PT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rnard MT Condensed" pitchFamily="18" charset="0"/>
              </a:rPr>
              <a:t> </a:t>
            </a:r>
            <a:r>
              <a:rPr lang="pt-PT" sz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ernard MT Condensed" pitchFamily="18" charset="0"/>
              </a:rPr>
              <a:t>Antenna</a:t>
            </a:r>
            <a:endParaRPr lang="pt-PT" sz="1200" dirty="0">
              <a:solidFill>
                <a:schemeClr val="tx2">
                  <a:lumMod val="60000"/>
                  <a:lumOff val="40000"/>
                </a:schemeClr>
              </a:solidFill>
              <a:latin typeface="Bernard MT Condensed" pitchFamily="18" charset="0"/>
            </a:endParaRPr>
          </a:p>
        </p:txBody>
      </p:sp>
      <p:sp>
        <p:nvSpPr>
          <p:cNvPr id="115" name="CaixaDeTexto 114"/>
          <p:cNvSpPr txBox="1"/>
          <p:nvPr/>
        </p:nvSpPr>
        <p:spPr>
          <a:xfrm>
            <a:off x="1319760" y="1471260"/>
            <a:ext cx="1430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ernard MT Condensed" pitchFamily="18" charset="0"/>
              </a:rPr>
              <a:t>Directional</a:t>
            </a:r>
            <a:r>
              <a:rPr lang="pt-PT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rnard MT Condensed" pitchFamily="18" charset="0"/>
              </a:rPr>
              <a:t>  </a:t>
            </a:r>
            <a:r>
              <a:rPr lang="pt-PT" sz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ernard MT Condensed" pitchFamily="18" charset="0"/>
              </a:rPr>
              <a:t>Antenna</a:t>
            </a:r>
            <a:endParaRPr lang="pt-PT" sz="1200" dirty="0">
              <a:solidFill>
                <a:schemeClr val="tx2">
                  <a:lumMod val="60000"/>
                  <a:lumOff val="40000"/>
                </a:schemeClr>
              </a:solidFill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30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1 – </a:t>
            </a:r>
            <a:r>
              <a:rPr lang="en-US" dirty="0" smtClean="0"/>
              <a:t>Gafanha da </a:t>
            </a:r>
            <a:r>
              <a:rPr lang="en-US" dirty="0" err="1" smtClean="0"/>
              <a:t>Nazaré</a:t>
            </a:r>
            <a:r>
              <a:rPr lang="en-US" dirty="0" smtClean="0"/>
              <a:t>, </a:t>
            </a:r>
            <a:r>
              <a:rPr lang="en-US" dirty="0" err="1" smtClean="0"/>
              <a:t>Harbour</a:t>
            </a:r>
            <a:endParaRPr lang="en-US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Traffic </a:t>
            </a:r>
            <a:r>
              <a:rPr lang="en-US" dirty="0" smtClean="0"/>
              <a:t>management</a:t>
            </a:r>
            <a:endParaRPr lang="en-US" dirty="0"/>
          </a:p>
        </p:txBody>
      </p:sp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42" y="1490124"/>
            <a:ext cx="30099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4157932" y="1871932"/>
            <a:ext cx="1026543" cy="267419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5184475" y="1871931"/>
            <a:ext cx="513271" cy="267419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cxnSp>
        <p:nvCxnSpPr>
          <p:cNvPr id="7" name="Conexão recta 6"/>
          <p:cNvCxnSpPr/>
          <p:nvPr/>
        </p:nvCxnSpPr>
        <p:spPr>
          <a:xfrm>
            <a:off x="4850506" y="2311879"/>
            <a:ext cx="0" cy="34850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664234" y="2682815"/>
            <a:ext cx="252178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pt-PT" dirty="0" smtClean="0"/>
              <a:t>VLAN 1 – </a:t>
            </a:r>
            <a:r>
              <a:rPr lang="pt-PT" dirty="0" err="1" smtClean="0"/>
              <a:t>Video</a:t>
            </a:r>
            <a:r>
              <a:rPr lang="pt-PT" dirty="0" smtClean="0"/>
              <a:t> TCP Data</a:t>
            </a:r>
            <a:endParaRPr lang="pt-PT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697746" y="2674188"/>
            <a:ext cx="275261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PT" dirty="0" smtClean="0"/>
              <a:t>VLAN 2 – </a:t>
            </a:r>
            <a:r>
              <a:rPr lang="pt-PT" dirty="0" err="1" smtClean="0"/>
              <a:t>Modbus</a:t>
            </a:r>
            <a:r>
              <a:rPr lang="pt-PT" dirty="0" smtClean="0"/>
              <a:t> TCP Data</a:t>
            </a:r>
            <a:endParaRPr lang="pt-PT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64234" y="3368615"/>
            <a:ext cx="413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MB/s of data (millions of bytes per sec)</a:t>
            </a:r>
            <a:endParaRPr lang="en-US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184475" y="3368615"/>
            <a:ext cx="3476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PT" dirty="0" smtClean="0"/>
              <a:t>B/s </a:t>
            </a:r>
            <a:r>
              <a:rPr lang="pt-PT" dirty="0" err="1" smtClean="0"/>
              <a:t>of</a:t>
            </a:r>
            <a:r>
              <a:rPr lang="pt-PT" dirty="0" smtClean="0"/>
              <a:t> data (some bytes per </a:t>
            </a:r>
            <a:r>
              <a:rPr lang="pt-PT" dirty="0" err="1" smtClean="0"/>
              <a:t>sec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664234" y="3851694"/>
            <a:ext cx="2475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Continuous data flow</a:t>
            </a:r>
            <a:endParaRPr lang="en-US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184475" y="3851694"/>
            <a:ext cx="2719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Every couple of seconds</a:t>
            </a:r>
            <a:endParaRPr lang="en-US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664234" y="4313208"/>
            <a:ext cx="168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Fast protocol</a:t>
            </a:r>
            <a:endParaRPr lang="en-US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5184475" y="4240685"/>
            <a:ext cx="4722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Modbus is a slow protocol, either RTU or TCP.</a:t>
            </a:r>
            <a:br>
              <a:rPr lang="en-US" dirty="0" smtClean="0"/>
            </a:br>
            <a:r>
              <a:rPr lang="en-US" dirty="0" smtClean="0"/>
              <a:t> But speed is not  an issue in this case</a:t>
            </a:r>
            <a:endParaRPr lang="en-US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664234" y="5022786"/>
            <a:ext cx="3461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solidFill>
                  <a:srgbClr val="C00000"/>
                </a:solidFill>
              </a:rPr>
              <a:t>VLAN limited to 80% bandwidth</a:t>
            </a:r>
            <a:endParaRPr lang="en-US" u="sng" dirty="0">
              <a:solidFill>
                <a:srgbClr val="C0000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5184475" y="5035725"/>
            <a:ext cx="3863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VLAN not limited.</a:t>
            </a:r>
            <a:br>
              <a:rPr lang="en-US" dirty="0" smtClean="0"/>
            </a:br>
            <a:r>
              <a:rPr lang="en-US" dirty="0" smtClean="0"/>
              <a:t>Does it require 20% bandwidth ? 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1 – Gafanha da Nazaré, </a:t>
            </a:r>
            <a:r>
              <a:rPr lang="pt-PT" dirty="0" err="1" smtClean="0"/>
              <a:t>Harbour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Simple and scalable</a:t>
            </a:r>
            <a:endParaRPr lang="en-US" dirty="0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2"/>
          <a:stretch/>
        </p:blipFill>
        <p:spPr bwMode="auto">
          <a:xfrm>
            <a:off x="75689" y="1571352"/>
            <a:ext cx="9764405" cy="440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47042" y="4865297"/>
            <a:ext cx="173312" cy="129396"/>
          </a:xfrm>
          <a:prstGeom prst="ellipse">
            <a:avLst/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1139" y="4330459"/>
            <a:ext cx="173312" cy="129396"/>
          </a:xfrm>
          <a:prstGeom prst="ellipse">
            <a:avLst/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056307" y="3162991"/>
            <a:ext cx="173312" cy="129396"/>
          </a:xfrm>
          <a:prstGeom prst="ellipse">
            <a:avLst/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983941" y="2025203"/>
            <a:ext cx="173312" cy="129396"/>
          </a:xfrm>
          <a:prstGeom prst="ellipse">
            <a:avLst/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445895" y="2348693"/>
            <a:ext cx="173312" cy="129396"/>
          </a:xfrm>
          <a:prstGeom prst="ellipse">
            <a:avLst/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826121" y="2480397"/>
            <a:ext cx="173312" cy="129396"/>
          </a:xfrm>
          <a:prstGeom prst="ellipse">
            <a:avLst/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75689" y="6067425"/>
            <a:ext cx="9764405" cy="4286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18488" y="6179237"/>
            <a:ext cx="174950" cy="165616"/>
          </a:xfrm>
          <a:prstGeom prst="ellipse">
            <a:avLst/>
          </a:prstGeom>
          <a:solidFill>
            <a:schemeClr val="bg1">
              <a:lumMod val="95000"/>
              <a:alpha val="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03084" y="6077379"/>
            <a:ext cx="219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Future </a:t>
            </a:r>
            <a:r>
              <a:rPr lang="pt-PT" dirty="0" err="1" smtClean="0"/>
              <a:t>Loading</a:t>
            </a:r>
            <a:r>
              <a:rPr lang="pt-PT" dirty="0" smtClean="0"/>
              <a:t> </a:t>
            </a:r>
            <a:r>
              <a:rPr lang="pt-PT" dirty="0" err="1" smtClean="0"/>
              <a:t>Docks</a:t>
            </a:r>
            <a:endParaRPr lang="pt-PT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183303" y="6123027"/>
            <a:ext cx="177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/>
              <a:t>Security</a:t>
            </a:r>
            <a:r>
              <a:rPr lang="pt-PT" dirty="0" smtClean="0"/>
              <a:t> </a:t>
            </a:r>
            <a:r>
              <a:rPr lang="pt-PT" dirty="0" err="1" smtClean="0"/>
              <a:t>cameras</a:t>
            </a:r>
            <a:endParaRPr lang="pt-PT" dirty="0"/>
          </a:p>
        </p:txBody>
      </p:sp>
      <p:sp>
        <p:nvSpPr>
          <p:cNvPr id="16" name="Oval 15"/>
          <p:cNvSpPr/>
          <p:nvPr/>
        </p:nvSpPr>
        <p:spPr>
          <a:xfrm>
            <a:off x="2989757" y="6221719"/>
            <a:ext cx="173312" cy="129396"/>
          </a:xfrm>
          <a:prstGeom prst="ellipse">
            <a:avLst/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359180" y="4816386"/>
            <a:ext cx="173312" cy="129396"/>
          </a:xfrm>
          <a:prstGeom prst="ellipse">
            <a:avLst/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229619" y="4656104"/>
            <a:ext cx="173312" cy="129396"/>
          </a:xfrm>
          <a:prstGeom prst="ellipse">
            <a:avLst/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892421" y="2350848"/>
            <a:ext cx="173312" cy="129396"/>
          </a:xfrm>
          <a:prstGeom prst="ellipse">
            <a:avLst/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Font typeface="Arial" panose="020B0604020202020204" pitchFamily="34" charset="0"/>
              <a:buChar char="•"/>
            </a:pPr>
            <a:endParaRPr lang="pt-PT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6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 –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/>
              <a:t>Fieldbus in </a:t>
            </a:r>
            <a:r>
              <a:rPr lang="en-US" dirty="0" smtClean="0"/>
              <a:t>CUF</a:t>
            </a:r>
            <a:endParaRPr lang="en-US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dirty="0" err="1" smtClean="0"/>
              <a:t>Why</a:t>
            </a:r>
            <a:r>
              <a:rPr lang="pt-PT" dirty="0" smtClean="0"/>
              <a:t> ?</a:t>
            </a:r>
            <a:endParaRPr lang="pt-PT" dirty="0"/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352425" y="3533775"/>
            <a:ext cx="4052888" cy="2684463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pt-PT" sz="2000" dirty="0" smtClean="0">
                <a:solidFill>
                  <a:schemeClr val="accent2"/>
                </a:solidFill>
              </a:rPr>
              <a:t>Stick </a:t>
            </a:r>
            <a:r>
              <a:rPr lang="pt-PT" sz="2000" dirty="0" err="1" smtClean="0">
                <a:solidFill>
                  <a:schemeClr val="accent2"/>
                </a:solidFill>
              </a:rPr>
              <a:t>with</a:t>
            </a:r>
            <a:r>
              <a:rPr lang="pt-PT" sz="2000" dirty="0" smtClean="0">
                <a:solidFill>
                  <a:schemeClr val="accent2"/>
                </a:solidFill>
              </a:rPr>
              <a:t> 4-20 </a:t>
            </a:r>
            <a:r>
              <a:rPr lang="pt-PT" sz="2000" dirty="0" err="1" smtClean="0">
                <a:solidFill>
                  <a:schemeClr val="accent2"/>
                </a:solidFill>
              </a:rPr>
              <a:t>mA</a:t>
            </a:r>
            <a:endParaRPr lang="pt-PT" sz="2000" dirty="0" smtClean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Pre-made engineering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Well know problems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Standard</a:t>
            </a:r>
          </a:p>
          <a:p>
            <a:pPr lvl="1">
              <a:lnSpc>
                <a:spcPct val="90000"/>
              </a:lnSpc>
            </a:pP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Engineering companies lobby </a:t>
            </a:r>
            <a:r>
              <a:rPr lang="en-US" sz="1800" dirty="0" err="1" smtClean="0"/>
              <a:t>heavilly</a:t>
            </a:r>
            <a:r>
              <a:rPr lang="en-US" sz="1800" dirty="0" smtClean="0"/>
              <a:t> in favor of 4-20mA</a:t>
            </a:r>
          </a:p>
        </p:txBody>
      </p:sp>
      <p:sp>
        <p:nvSpPr>
          <p:cNvPr id="6" name="Rectangle 10"/>
          <p:cNvSpPr txBox="1">
            <a:spLocks noChangeArrowheads="1"/>
          </p:cNvSpPr>
          <p:nvPr/>
        </p:nvSpPr>
        <p:spPr>
          <a:xfrm>
            <a:off x="4572000" y="3533775"/>
            <a:ext cx="4052888" cy="2682875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accent2"/>
                </a:solidFill>
              </a:rPr>
              <a:t>Evolve to a digital protocol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Promises of: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/>
              <a:t>Less cabling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R</a:t>
            </a:r>
            <a:r>
              <a:rPr lang="en-US" sz="1600" dirty="0" smtClean="0"/>
              <a:t>eliable signals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/>
              <a:t>Equipment diagnostics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/>
              <a:t>Configuration and flexibility over field devices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Engineering and startup a lot more complex</a:t>
            </a: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black">
          <a:xfrm rot="3328723">
            <a:off x="2513012" y="2320926"/>
            <a:ext cx="785813" cy="1401762"/>
          </a:xfrm>
          <a:prstGeom prst="downArrow">
            <a:avLst>
              <a:gd name="adj1" fmla="val 50000"/>
              <a:gd name="adj2" fmla="val 44596"/>
            </a:avLst>
          </a:prstGeom>
          <a:solidFill>
            <a:srgbClr val="3366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black">
          <a:xfrm rot="17803704">
            <a:off x="5512594" y="2293144"/>
            <a:ext cx="815975" cy="1249363"/>
          </a:xfrm>
          <a:prstGeom prst="downArrow">
            <a:avLst>
              <a:gd name="adj1" fmla="val 50000"/>
              <a:gd name="adj2" fmla="val 38278"/>
            </a:avLst>
          </a:prstGeom>
          <a:solidFill>
            <a:srgbClr val="3366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3201988" y="1236663"/>
            <a:ext cx="2509837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871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8105775" y="2392363"/>
            <a:ext cx="1038225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11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marL="180975" indent="-180975">
          <a:buFont typeface="Arial" panose="020B0604020202020204" pitchFamily="34" charset="0"/>
          <a:buChar char="•"/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4369</TotalTime>
  <Words>810</Words>
  <Application>Microsoft Office PowerPoint</Application>
  <PresentationFormat>Papel A4 (210x297 mm)</PresentationFormat>
  <Paragraphs>228</Paragraphs>
  <Slides>33</Slides>
  <Notes>1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33</vt:i4>
      </vt:variant>
    </vt:vector>
  </HeadingPairs>
  <TitlesOfParts>
    <vt:vector size="34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Nuno Brissos</dc:creator>
  <cp:lastModifiedBy>Pedro Ramos</cp:lastModifiedBy>
  <cp:revision>155</cp:revision>
  <cp:lastPrinted>2016-01-18T10:19:47Z</cp:lastPrinted>
  <dcterms:created xsi:type="dcterms:W3CDTF">2015-04-27T17:47:23Z</dcterms:created>
  <dcterms:modified xsi:type="dcterms:W3CDTF">2016-05-02T23:40:47Z</dcterms:modified>
</cp:coreProperties>
</file>